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7" r:id="rId2"/>
    <p:sldId id="266" r:id="rId3"/>
    <p:sldId id="260" r:id="rId4"/>
    <p:sldId id="265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30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12845"/>
            <a:ext cx="8424936" cy="59400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uk-UA" b="1" dirty="0"/>
              <a:t> </a:t>
            </a:r>
            <a:endParaRPr lang="uk-UA" b="1" dirty="0" smtClean="0"/>
          </a:p>
          <a:p>
            <a:r>
              <a:rPr lang="kk-KZ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ГКП на ПХВ «Городская поликлиника №12» Акимата города Астаны</a:t>
            </a: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Адрес: </a:t>
            </a:r>
            <a:r>
              <a:rPr lang="kk-K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Астана, Есильский р-н, ж/м Уркер, ул. Белкарагай, 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д.1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Ерлан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Тастымбекович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Мусенов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Астана-2023 г.  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539552" y="1916832"/>
            <a:ext cx="5184576" cy="3024336"/>
          </a:xfrm>
          <a:prstGeom prst="rect">
            <a:avLst/>
          </a:prstGeom>
        </p:spPr>
      </p:pic>
      <p:pic>
        <p:nvPicPr>
          <p:cNvPr id="4" name="Picture 2" descr="http://www.emhana12.kz/images/atamurat/accredi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2420888"/>
            <a:ext cx="2906571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5439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Основной вид деятельности: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первичн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медико-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санитарн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населению в рамках гарантированного объема бесплатной медицинской помощи и в системе обязательного социального медицинского страхования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pic>
        <p:nvPicPr>
          <p:cNvPr id="2050" name="Picture 2" descr="D:\Презентация\Фото мероприятии ГП12\Фото мероприятии ГП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7114701" cy="4734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932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27769"/>
            <a:ext cx="820891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ctr">
              <a:spcAft>
                <a:spcPts val="0"/>
              </a:spcAft>
              <a:tabLst>
                <a:tab pos="0" algn="l"/>
                <a:tab pos="571500" algn="l"/>
              </a:tabLst>
            </a:pPr>
            <a:r>
              <a:rPr lang="uk-UA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Поддержка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работников</a:t>
            </a:r>
            <a:r>
              <a:rPr lang="uk-UA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полик</a:t>
            </a:r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линики</a:t>
            </a: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355600" algn="ctr">
              <a:spcAft>
                <a:spcPts val="0"/>
              </a:spcAft>
              <a:tabLst>
                <a:tab pos="0" algn="l"/>
                <a:tab pos="571500" algn="l"/>
              </a:tabLst>
            </a:pP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355600" algn="just">
              <a:spcAft>
                <a:spcPts val="0"/>
              </a:spcAft>
              <a:tabLst>
                <a:tab pos="0" algn="l"/>
                <a:tab pos="571500" algn="l"/>
              </a:tabLst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Разработано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Положение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о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порядке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выплат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дифференцированной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оплаты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труда, с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разработкой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методики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начисления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фонда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стимулирования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критериев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оценки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деятельности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медицинских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работников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355600" algn="just">
              <a:spcAft>
                <a:spcPts val="0"/>
              </a:spcAft>
              <a:buFontTx/>
              <a:buChar char="-"/>
              <a:tabLst>
                <a:tab pos="0" algn="l"/>
                <a:tab pos="571500" algn="l"/>
              </a:tabLst>
            </a:pP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В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разрезе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каждого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структурного 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подразделения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разработаны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индикаторы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оценки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их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деятельности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. </a:t>
            </a:r>
            <a:endParaRPr lang="uk-UA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indent="355600" algn="just">
              <a:spcAft>
                <a:spcPts val="0"/>
              </a:spcAft>
              <a:buFontTx/>
              <a:buChar char="-"/>
              <a:tabLst>
                <a:tab pos="0" algn="l"/>
                <a:tab pos="571500" algn="l"/>
              </a:tabLst>
            </a:pPr>
            <a:r>
              <a:rPr lang="uk-UA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Выплаты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проездных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;</a:t>
            </a:r>
          </a:p>
          <a:p>
            <a:pPr indent="355600" algn="just">
              <a:spcAft>
                <a:spcPts val="0"/>
              </a:spcAft>
              <a:buFontTx/>
              <a:buChar char="-"/>
              <a:tabLst>
                <a:tab pos="0" algn="l"/>
                <a:tab pos="571500" algn="l"/>
              </a:tabLst>
            </a:pPr>
            <a:r>
              <a:rPr lang="uk-UA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Развозка</a:t>
            </a:r>
            <a:r>
              <a:rPr lang="uk-UA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сотрудников с центра города</a:t>
            </a:r>
            <a:r>
              <a:rPr lang="uk-UA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uk-UA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401" y="3573016"/>
            <a:ext cx="8915400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17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827" y="980728"/>
            <a:ext cx="3985991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4168" y="0"/>
            <a:ext cx="7851648" cy="720080"/>
          </a:xfrm>
        </p:spPr>
        <p:txBody>
          <a:bodyPr>
            <a:normAutofit/>
          </a:bodyPr>
          <a:lstStyle/>
          <a:p>
            <a:pPr algn="ctr"/>
            <a:r>
              <a:rPr lang="kk-KZ" sz="36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Малосемейные служебные квартиры</a:t>
            </a:r>
            <a:endParaRPr lang="ru-RU" sz="3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96752"/>
            <a:ext cx="4834315" cy="2232248"/>
          </a:xfrm>
        </p:spPr>
        <p:txBody>
          <a:bodyPr>
            <a:normAutofit lnSpcReduction="10000"/>
          </a:bodyPr>
          <a:lstStyle/>
          <a:p>
            <a:pPr indent="355600" algn="just">
              <a:buFontTx/>
              <a:buChar char="-"/>
              <a:tabLst>
                <a:tab pos="0" algn="l"/>
                <a:tab pos="571500" algn="l"/>
              </a:tabLst>
            </a:pPr>
            <a:r>
              <a:rPr lang="uk-UA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с</a:t>
            </a:r>
            <a:r>
              <a:rPr lang="kk-KZ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году планируется строительство малосемейных служебных квартир для медицинских работников в жилом массиве Уркер.</a:t>
            </a:r>
          </a:p>
          <a:p>
            <a:pPr indent="355600" algn="just">
              <a:buFontTx/>
              <a:buChar char="-"/>
              <a:tabLst>
                <a:tab pos="0" algn="l"/>
                <a:tab pos="571500" algn="l"/>
              </a:tabLst>
            </a:pPr>
            <a:r>
              <a:rPr lang="kk-KZ" sz="18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В ходе переговоров о передаче на баланс поликлиники коттедж  под общижитие медицинским работникам (5 комнат, общая площадь 220кв.м.).</a:t>
            </a:r>
            <a:endParaRPr lang="ru-RU" sz="1800" b="1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" y="3645024"/>
            <a:ext cx="5473827" cy="2994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73017"/>
            <a:ext cx="4752975" cy="3066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205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" y="980728"/>
            <a:ext cx="4947872" cy="374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4020" y="4869160"/>
            <a:ext cx="50220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/>
              </a:rPr>
              <a:t>В Центре </a:t>
            </a:r>
            <a:r>
              <a:rPr lang="ru-RU" sz="1600" b="1" dirty="0">
                <a:latin typeface="Times New Roman"/>
              </a:rPr>
              <a:t>Амбулаторной Хирургии (ЦАХ)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малые хирургические операции таких как удаление доброкачественных новообразований кожи и подкожной клетчатки (липома, атерома,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гигрома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другие  операции не требующих круглосуточного стационарного наблюдения</a:t>
            </a:r>
            <a:endParaRPr lang="ru-RU" sz="1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69" y="980728"/>
            <a:ext cx="3645746" cy="300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05064"/>
            <a:ext cx="364081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75656" y="332655"/>
            <a:ext cx="6120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/>
              </a:rPr>
              <a:t>Центр </a:t>
            </a:r>
            <a:r>
              <a:rPr lang="ru-RU" sz="2400" b="1" dirty="0">
                <a:latin typeface="Times New Roman"/>
              </a:rPr>
              <a:t>Амбулаторной Хирургии (ЦАХ)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751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60448" y="2188464"/>
            <a:ext cx="5032248" cy="13990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904"/>
              </a:lnSpc>
              <a:spcAft>
                <a:spcPts val="4410"/>
              </a:spcAft>
            </a:pPr>
            <a:endParaRPr lang="en-US" sz="2400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35168" y="4538472"/>
            <a:ext cx="3160776" cy="5151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400"/>
              </a:lnSpc>
            </a:pPr>
            <a:endParaRPr lang="en-US" sz="1100" dirty="0">
              <a:latin typeface="Times New Roman"/>
            </a:endParaRPr>
          </a:p>
        </p:txBody>
      </p:sp>
      <p:sp>
        <p:nvSpPr>
          <p:cNvPr id="2" name="AutoShape 4" descr="blob:https://web.whatsapp.com/8a24f006-5cbe-485c-89f1-fb754f13f4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blob:https://web.whatsapp.com/8a24f006-5cbe-485c-89f1-fb754f13f40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blob:https://web.whatsapp.com/8a24f006-5cbe-485c-89f1-fb754f13f40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47" y="1340768"/>
            <a:ext cx="4508461" cy="319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6684" y="4796028"/>
            <a:ext cx="4459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 полностью оборудованный кабинет ЛОР-врача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7"/>
            <a:ext cx="4176464" cy="319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91680" y="574344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Оснащение современными оборудованиями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4653136"/>
            <a:ext cx="4032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ультразвуковое исследование на 3-х УЗИ аппаратах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6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regnum.ru/uploads/pictures/news/2015/09/03/1441309015_2904114jpeg_big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19268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4941168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два стоматологических кабинета 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(имеются две стоматологические установки)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оказывается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ОСМС детям до 18 лет и беременным женщинам.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572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60448" y="2188464"/>
            <a:ext cx="5032248" cy="139903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 algn="ctr">
              <a:lnSpc>
                <a:spcPts val="2904"/>
              </a:lnSpc>
              <a:spcAft>
                <a:spcPts val="4410"/>
              </a:spcAft>
            </a:pPr>
            <a:endParaRPr lang="en-US" sz="2400" dirty="0">
              <a:latin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35168" y="4538472"/>
            <a:ext cx="3160776" cy="51511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indent="0">
              <a:lnSpc>
                <a:spcPts val="2400"/>
              </a:lnSpc>
            </a:pPr>
            <a:endParaRPr lang="en-US" sz="1100" dirty="0">
              <a:latin typeface="Times New Roman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887"/>
            <a:ext cx="2829598" cy="377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98" y="1062887"/>
            <a:ext cx="3470594" cy="378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62887"/>
            <a:ext cx="2843808" cy="377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987824" y="5301208"/>
            <a:ext cx="3096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1560"/>
              </a:lnSpc>
            </a:pPr>
            <a:r>
              <a:rPr lang="ru-RU" b="1" dirty="0" smtClean="0">
                <a:latin typeface="Times New Roman"/>
              </a:rPr>
              <a:t>Цифровой </a:t>
            </a:r>
            <a:endParaRPr lang="ru-RU" b="1" dirty="0">
              <a:latin typeface="Times New Roman"/>
            </a:endParaRPr>
          </a:p>
          <a:p>
            <a:pPr indent="0" algn="ctr">
              <a:lnSpc>
                <a:spcPts val="1560"/>
              </a:lnSpc>
            </a:pPr>
            <a:r>
              <a:rPr lang="ru-RU" b="1" dirty="0">
                <a:latin typeface="Times New Roman"/>
              </a:rPr>
              <a:t>рентгенологический </a:t>
            </a:r>
            <a:r>
              <a:rPr lang="ru-RU" b="1" dirty="0" smtClean="0">
                <a:latin typeface="Times New Roman"/>
              </a:rPr>
              <a:t>комплекс:  </a:t>
            </a:r>
            <a:endParaRPr lang="en-US" b="1" dirty="0">
              <a:latin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5290595"/>
            <a:ext cx="22860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1560"/>
              </a:lnSpc>
            </a:pPr>
            <a:r>
              <a:rPr lang="ru-RU" b="1" dirty="0" smtClean="0">
                <a:latin typeface="Times New Roman"/>
              </a:rPr>
              <a:t>Цифровой </a:t>
            </a:r>
            <a:endParaRPr lang="ru-RU" b="1" dirty="0">
              <a:latin typeface="Times New Roman"/>
            </a:endParaRPr>
          </a:p>
          <a:p>
            <a:pPr indent="0" algn="ctr">
              <a:lnSpc>
                <a:spcPts val="1560"/>
              </a:lnSpc>
            </a:pPr>
            <a:r>
              <a:rPr lang="ru-RU" b="1" dirty="0" err="1" smtClean="0">
                <a:latin typeface="Times New Roman"/>
              </a:rPr>
              <a:t>маммограф</a:t>
            </a:r>
            <a:r>
              <a:rPr lang="ru-RU" b="1" dirty="0" smtClean="0">
                <a:latin typeface="Times New Roman"/>
              </a:rPr>
              <a:t>:  </a:t>
            </a:r>
            <a:endParaRPr lang="en-US" b="1" dirty="0">
              <a:latin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04248" y="5290595"/>
            <a:ext cx="1891696" cy="505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ctr">
              <a:lnSpc>
                <a:spcPts val="1560"/>
              </a:lnSpc>
            </a:pPr>
            <a:r>
              <a:rPr lang="ru-RU" b="1" dirty="0" err="1" smtClean="0">
                <a:latin typeface="Times New Roman"/>
              </a:rPr>
              <a:t>Флюорограф</a:t>
            </a:r>
            <a:r>
              <a:rPr lang="ru-RU" b="1" dirty="0" smtClean="0">
                <a:latin typeface="Times New Roman"/>
              </a:rPr>
              <a:t> </a:t>
            </a:r>
            <a:r>
              <a:rPr lang="ru-RU" sz="1400" dirty="0" smtClean="0">
                <a:latin typeface="Times New Roman"/>
              </a:rPr>
              <a:t>(оцифрован)  </a:t>
            </a:r>
            <a:endParaRPr lang="en-US" sz="14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3675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100</TotalTime>
  <Words>201</Words>
  <Application>Microsoft Office PowerPoint</Application>
  <PresentationFormat>Экран (4:3)</PresentationFormat>
  <Paragraphs>46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Поток</vt:lpstr>
      <vt:lpstr>Презентация PowerPoint</vt:lpstr>
      <vt:lpstr>Основной вид деятельности: первичная медико-санитарная помощь населению в рамках гарантированного объема бесплатной медицинской помощи и в системе обязательного социального медицинского страхования.</vt:lpstr>
      <vt:lpstr>Презентация PowerPoint</vt:lpstr>
      <vt:lpstr>Малосемейные служебные квартиры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akdin</dc:creator>
  <cp:lastModifiedBy>akdin</cp:lastModifiedBy>
  <cp:revision>21</cp:revision>
  <dcterms:created xsi:type="dcterms:W3CDTF">2023-03-09T12:19:26Z</dcterms:created>
  <dcterms:modified xsi:type="dcterms:W3CDTF">2023-03-10T07:07:29Z</dcterms:modified>
</cp:coreProperties>
</file>