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DM Sans Bold" panose="020B0604020202020204" charset="0"/>
      <p:regular r:id="rId9"/>
    </p:embeddedFont>
    <p:embeddedFont>
      <p:font typeface="Malik" panose="020B0604020202020204" charset="-52"/>
      <p:regular r:id="rId10"/>
    </p:embeddedFont>
    <p:embeddedFont>
      <p:font typeface="Malik Bold" panose="020B0604020202020204" charset="-52"/>
      <p:regular r:id="rId11"/>
    </p:embeddedFont>
    <p:embeddedFont>
      <p:font typeface="Zantiqa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879016" y="6869751"/>
            <a:ext cx="4762" cy="2899005"/>
          </a:xfrm>
          <a:prstGeom prst="line">
            <a:avLst/>
          </a:prstGeom>
          <a:ln w="38100" cap="flat">
            <a:solidFill>
              <a:srgbClr val="987E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13606" y="6814936"/>
            <a:ext cx="910466" cy="91046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67275" y="6846059"/>
            <a:ext cx="910466" cy="9104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D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31232" y="243744"/>
            <a:ext cx="2071363" cy="1588032"/>
          </a:xfrm>
          <a:custGeom>
            <a:avLst/>
            <a:gdLst/>
            <a:ahLst/>
            <a:cxnLst/>
            <a:rect l="l" t="t" r="r" b="b"/>
            <a:pathLst>
              <a:path w="2071363" h="1588032">
                <a:moveTo>
                  <a:pt x="0" y="0"/>
                </a:moveTo>
                <a:lnTo>
                  <a:pt x="2071363" y="0"/>
                </a:lnTo>
                <a:lnTo>
                  <a:pt x="2071363" y="1588032"/>
                </a:lnTo>
                <a:lnTo>
                  <a:pt x="0" y="15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" r="-155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3606" y="6814936"/>
            <a:ext cx="910466" cy="910466"/>
          </a:xfrm>
          <a:custGeom>
            <a:avLst/>
            <a:gdLst/>
            <a:ahLst/>
            <a:cxnLst/>
            <a:rect l="l" t="t" r="r" b="b"/>
            <a:pathLst>
              <a:path w="910466" h="910466">
                <a:moveTo>
                  <a:pt x="0" y="0"/>
                </a:moveTo>
                <a:lnTo>
                  <a:pt x="910466" y="0"/>
                </a:lnTo>
                <a:lnTo>
                  <a:pt x="910466" y="910466"/>
                </a:lnTo>
                <a:lnTo>
                  <a:pt x="0" y="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44383" y="6925152"/>
            <a:ext cx="556252" cy="726223"/>
          </a:xfrm>
          <a:custGeom>
            <a:avLst/>
            <a:gdLst/>
            <a:ahLst/>
            <a:cxnLst/>
            <a:rect l="l" t="t" r="r" b="b"/>
            <a:pathLst>
              <a:path w="556252" h="726223">
                <a:moveTo>
                  <a:pt x="0" y="0"/>
                </a:moveTo>
                <a:lnTo>
                  <a:pt x="556252" y="0"/>
                </a:lnTo>
                <a:lnTo>
                  <a:pt x="556252" y="726223"/>
                </a:lnTo>
                <a:lnTo>
                  <a:pt x="0" y="726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650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02595" y="10264755"/>
            <a:ext cx="166353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spc="55">
                <a:solidFill>
                  <a:srgbClr val="FFFFFF"/>
                </a:solidFill>
                <a:latin typeface="Malik"/>
                <a:ea typeface="Malik"/>
                <a:cs typeface="Malik"/>
                <a:sym typeface="Malik"/>
              </a:rPr>
              <a:t>https://amu.edu.kz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973847"/>
            <a:ext cx="7556500" cy="718153"/>
            <a:chOff x="0" y="0"/>
            <a:chExt cx="3000297" cy="257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0297" cy="257370"/>
            </a:xfrm>
            <a:custGeom>
              <a:avLst/>
              <a:gdLst/>
              <a:ahLst/>
              <a:cxnLst/>
              <a:rect l="l" t="t" r="r" b="b"/>
              <a:pathLst>
                <a:path w="3000297" h="257370">
                  <a:moveTo>
                    <a:pt x="0" y="0"/>
                  </a:moveTo>
                  <a:lnTo>
                    <a:pt x="3000297" y="0"/>
                  </a:lnTo>
                  <a:lnTo>
                    <a:pt x="3000297" y="257370"/>
                  </a:lnTo>
                  <a:lnTo>
                    <a:pt x="0" y="257370"/>
                  </a:lnTo>
                  <a:close/>
                </a:path>
              </a:pathLst>
            </a:custGeom>
            <a:solidFill>
              <a:srgbClr val="9E83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000297" cy="33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5762" y="3067144"/>
            <a:ext cx="7562303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Образовательная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программа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по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специальности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</a:p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09880100 «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Медико-профилактическое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дело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 с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квалификацией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</a:p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4S09880101 «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Гигиенист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–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эпидемиолог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6775" y="2342286"/>
            <a:ext cx="728924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5"/>
              </a:lnSpc>
            </a:pPr>
            <a:r>
              <a:rPr lang="en-US" sz="2525" b="1" spc="50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МЕДИКО-ПРОФИЛАКТИЧЕСКОЕ ДЕЛО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221" y="7811127"/>
            <a:ext cx="3571324" cy="40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СРОК ОБУЧЕНИЯ И ТРЕБОВАНИЯ ДЛЯ ПОСТУПАЮЩИХ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26945" y="7842251"/>
            <a:ext cx="2683766" cy="21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ПРИСУЖДАЕМАЯ СТЕПЕНЬ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4931" y="10074479"/>
            <a:ext cx="4043864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АДРЕС</a:t>
            </a:r>
          </a:p>
          <a:p>
            <a:pPr algn="l">
              <a:lnSpc>
                <a:spcPts val="1959"/>
              </a:lnSpc>
            </a:pP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г.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Астана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,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ул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.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Бейбитшилик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51,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кабинет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308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6775" y="4407629"/>
            <a:ext cx="4560078" cy="183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Программа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направлена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подготовку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квалифицированных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специалистов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обладающих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профессиональными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знаниями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практическими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навыками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компетенциями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области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санитарно-эпидемиологического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благополучия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населения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профилактики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инфекционных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неинфекционных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заболеваний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а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также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осуществления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государственного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санитарно-эпидемиологического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контроля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4931" y="8357354"/>
            <a:ext cx="3511210" cy="77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48" lvl="1" indent="-131624" algn="just">
              <a:lnSpc>
                <a:spcPts val="1182"/>
              </a:lnSpc>
              <a:buFont typeface="Arial"/>
              <a:buChar char="•"/>
            </a:pP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Срок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обучения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- 2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года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10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месяцев</a:t>
            </a:r>
            <a:endParaRPr lang="en-US" sz="14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1182"/>
              </a:lnSpc>
            </a:pP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-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базе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среднего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послесреднее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высшее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образование</a:t>
            </a:r>
            <a:endParaRPr lang="en-US" sz="14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028358" y="8178928"/>
            <a:ext cx="3280939" cy="15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Лицам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завершившим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образовательной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специальности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"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Медико-профилактическое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дело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"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успешно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прошедшим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итоговую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аттестацию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 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присваивается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квалификация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«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Гигиенист-эпидемиолог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»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выдается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диплом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о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установленного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образца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9" name="Freeform 29"/>
          <p:cNvSpPr/>
          <p:nvPr/>
        </p:nvSpPr>
        <p:spPr>
          <a:xfrm>
            <a:off x="6656640" y="9496396"/>
            <a:ext cx="893872" cy="1178355"/>
          </a:xfrm>
          <a:custGeom>
            <a:avLst/>
            <a:gdLst/>
            <a:ahLst/>
            <a:cxnLst/>
            <a:rect l="l" t="t" r="r" b="b"/>
            <a:pathLst>
              <a:path w="893872" h="1280285">
                <a:moveTo>
                  <a:pt x="0" y="0"/>
                </a:moveTo>
                <a:lnTo>
                  <a:pt x="893872" y="0"/>
                </a:lnTo>
                <a:lnTo>
                  <a:pt x="893872" y="1280285"/>
                </a:lnTo>
                <a:lnTo>
                  <a:pt x="0" y="1280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06B957E-714E-405A-8988-3450191AD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" b="10546"/>
          <a:stretch/>
        </p:blipFill>
        <p:spPr bwMode="auto">
          <a:xfrm>
            <a:off x="4735857" y="4193308"/>
            <a:ext cx="2683767" cy="23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7"/>
          <p:cNvGrpSpPr/>
          <p:nvPr/>
        </p:nvGrpSpPr>
        <p:grpSpPr>
          <a:xfrm>
            <a:off x="0" y="4219209"/>
            <a:ext cx="5443799" cy="2300452"/>
            <a:chOff x="0" y="0"/>
            <a:chExt cx="1950935" cy="82443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9050"/>
              <a:ext cx="1950935" cy="80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47"/>
                </a:lnSpc>
              </a:pPr>
              <a:endParaRPr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950935" cy="824430"/>
            </a:xfrm>
            <a:custGeom>
              <a:avLst/>
              <a:gdLst/>
              <a:ahLst/>
              <a:cxnLst/>
              <a:rect l="l" t="t" r="r" b="b"/>
              <a:pathLst>
                <a:path w="1950935" h="824430">
                  <a:moveTo>
                    <a:pt x="142215" y="0"/>
                  </a:moveTo>
                  <a:lnTo>
                    <a:pt x="1808719" y="0"/>
                  </a:lnTo>
                  <a:cubicBezTo>
                    <a:pt x="1887263" y="0"/>
                    <a:pt x="1950935" y="63672"/>
                    <a:pt x="1950935" y="142215"/>
                  </a:cubicBezTo>
                  <a:lnTo>
                    <a:pt x="1950935" y="682215"/>
                  </a:lnTo>
                  <a:cubicBezTo>
                    <a:pt x="1950935" y="719933"/>
                    <a:pt x="1935951" y="756106"/>
                    <a:pt x="1909281" y="782776"/>
                  </a:cubicBezTo>
                  <a:cubicBezTo>
                    <a:pt x="1882610" y="809447"/>
                    <a:pt x="1846437" y="824430"/>
                    <a:pt x="1808719" y="824430"/>
                  </a:cubicBezTo>
                  <a:lnTo>
                    <a:pt x="142215" y="824430"/>
                  </a:lnTo>
                  <a:cubicBezTo>
                    <a:pt x="63672" y="824430"/>
                    <a:pt x="0" y="760758"/>
                    <a:pt x="0" y="682215"/>
                  </a:cubicBezTo>
                  <a:lnTo>
                    <a:pt x="0" y="142215"/>
                  </a:lnTo>
                  <a:cubicBezTo>
                    <a:pt x="0" y="63672"/>
                    <a:pt x="63672" y="0"/>
                    <a:pt x="142215" y="0"/>
                  </a:cubicBezTo>
                  <a:close/>
                </a:path>
              </a:pathLst>
            </a:custGeom>
            <a:solidFill>
              <a:srgbClr val="D8BC90">
                <a:alpha val="34902"/>
              </a:srgbClr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46928" y="9940762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821077" y="9167441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9309153"/>
            <a:ext cx="7556500" cy="1314825"/>
            <a:chOff x="0" y="0"/>
            <a:chExt cx="3000297" cy="4712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0297" cy="471204"/>
            </a:xfrm>
            <a:custGeom>
              <a:avLst/>
              <a:gdLst/>
              <a:ahLst/>
              <a:cxnLst/>
              <a:rect l="l" t="t" r="r" b="b"/>
              <a:pathLst>
                <a:path w="3000297" h="471204">
                  <a:moveTo>
                    <a:pt x="0" y="0"/>
                  </a:moveTo>
                  <a:lnTo>
                    <a:pt x="3000297" y="0"/>
                  </a:lnTo>
                  <a:lnTo>
                    <a:pt x="3000297" y="471204"/>
                  </a:lnTo>
                  <a:lnTo>
                    <a:pt x="0" y="471204"/>
                  </a:lnTo>
                  <a:close/>
                </a:path>
              </a:pathLst>
            </a:custGeom>
            <a:solidFill>
              <a:srgbClr val="987E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3000297" cy="547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9578" y="10302633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7353" y="10334796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4" y="0"/>
                </a:lnTo>
                <a:lnTo>
                  <a:pt x="166874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H="1">
            <a:off x="756926" y="6091933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>
            <a:off x="783417" y="3464694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79578" y="9686699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09844" y="9597164"/>
            <a:ext cx="228880" cy="228880"/>
          </a:xfrm>
          <a:custGeom>
            <a:avLst/>
            <a:gdLst/>
            <a:ahLst/>
            <a:cxnLst/>
            <a:rect l="l" t="t" r="r" b="b"/>
            <a:pathLst>
              <a:path w="228880" h="228880">
                <a:moveTo>
                  <a:pt x="0" y="0"/>
                </a:moveTo>
                <a:lnTo>
                  <a:pt x="228880" y="0"/>
                </a:lnTo>
                <a:lnTo>
                  <a:pt x="228880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21863" y="9915579"/>
            <a:ext cx="668969" cy="646796"/>
          </a:xfrm>
          <a:custGeom>
            <a:avLst/>
            <a:gdLst/>
            <a:ahLst/>
            <a:cxnLst/>
            <a:rect l="l" t="t" r="r" b="b"/>
            <a:pathLst>
              <a:path w="668969" h="646796">
                <a:moveTo>
                  <a:pt x="0" y="0"/>
                </a:moveTo>
                <a:lnTo>
                  <a:pt x="668969" y="0"/>
                </a:lnTo>
                <a:lnTo>
                  <a:pt x="668969" y="646796"/>
                </a:lnTo>
                <a:lnTo>
                  <a:pt x="0" y="646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42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55889" y="6186020"/>
            <a:ext cx="5917846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Список</a:t>
            </a:r>
            <a:r>
              <a:rPr lang="en-US" sz="1600" b="1" u="none" strike="noStrike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 необходимых документов для поступления: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5888" y="6599913"/>
            <a:ext cx="6599179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1)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заявление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имя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Председателя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Правления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-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Ректора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Университета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установленной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2)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образовании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устанвленного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образца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3)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удостоверяющий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личность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4) 6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фотокарточек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размером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3 x 4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сантиметра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5)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медицинская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справка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075/у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оригинал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+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снимок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флюорографии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063-у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прививочная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карта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первой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или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второй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группы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детства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заключение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медико-социальной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экспертизы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031-У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далее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– 031-У),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утвержденное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приказом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№ ҚР ДСМ-175/2020;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6)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выписка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из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ведомости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о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прохождении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психометрического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экзамена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5776" y="9683029"/>
            <a:ext cx="15942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F6F6E9"/>
                </a:solidFill>
                <a:latin typeface="Malik Bold"/>
                <a:ea typeface="Malik Bold"/>
                <a:cs typeface="Malik Bold"/>
                <a:sym typeface="Malik Bold"/>
              </a:rPr>
              <a:t>+7775-573-23-33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578" y="9387893"/>
            <a:ext cx="35140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Школа сестринского дела: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578" y="10053900"/>
            <a:ext cx="271637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Приемная комиссия: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3128" y="10314616"/>
            <a:ext cx="155952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+7 7172 53-95-12</a:t>
            </a:r>
          </a:p>
          <a:p>
            <a:pPr algn="l">
              <a:lnSpc>
                <a:spcPts val="1959"/>
              </a:lnSpc>
            </a:pPr>
            <a:endParaRPr lang="en-US" sz="1399" b="1" spc="55">
              <a:solidFill>
                <a:srgbClr val="FFFFFF"/>
              </a:solidFill>
              <a:latin typeface="Malik Bold"/>
              <a:ea typeface="Malik Bold"/>
              <a:cs typeface="Malik Bold"/>
              <a:sym typeface="Malik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39999" y="10306221"/>
            <a:ext cx="156794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u="none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7 7172 48-20-54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615" y="4155500"/>
            <a:ext cx="645137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Сроки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прохождения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: 1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июля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5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августа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Поступающие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проходят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тестирование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оценки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общих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способностей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навыков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Экзамены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профильным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предметам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дисциплинам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программы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IV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проводится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приёмной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комиссией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университета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2615" y="483760"/>
            <a:ext cx="6720651" cy="58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r>
              <a:rPr lang="en-US" sz="1588" b="1" spc="63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К</a:t>
            </a:r>
            <a:r>
              <a:rPr lang="en-US" sz="1588" b="1" u="none" strike="noStrike" spc="63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омпетенции выпускника:</a:t>
            </a:r>
          </a:p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endParaRPr lang="en-US" sz="1588" b="1" u="none" strike="noStrike" spc="63">
              <a:solidFill>
                <a:srgbClr val="5E30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2141" y="3730158"/>
            <a:ext cx="5972922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Проц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есс</a:t>
            </a:r>
            <a:r>
              <a:rPr lang="en-US" sz="1600" b="1" u="none" strike="noStrike" dirty="0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поступления</a:t>
            </a:r>
            <a:endParaRPr lang="en-US" sz="1600" b="1" u="none" strike="noStrike" dirty="0">
              <a:solidFill>
                <a:srgbClr val="5E30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18114" y="770295"/>
            <a:ext cx="6720651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14"/>
              </a:lnSpc>
            </a:pPr>
            <a:endParaRPr sz="1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осуществлять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санитарно-гигиенический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эпидемиологический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контроль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объектов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окружающей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среды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организаций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проводить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профилактические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противоэпидемические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мероприятия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предупреждению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инфекционных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неинфекционных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заболеваний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проводить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санитарно-просветительную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работу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населения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вопросам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общественного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здоровья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профилактики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заболеваний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оценивать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влияние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факторов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окружающей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среды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здоровье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населения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осуществлять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отбор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проб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применять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лабораторные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методы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исследований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пределах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компетенции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соблюдать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санитарно-эпидемиологические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нормы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требования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биологической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безопасности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этики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algn="just">
              <a:lnSpc>
                <a:spcPts val="1514"/>
              </a:lnSpc>
            </a:pPr>
            <a:endParaRPr lang="en-US" sz="1415" spc="5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185945" y="9347888"/>
            <a:ext cx="2969123" cy="24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5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Официальный сайт Университета: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42172" y="9608238"/>
            <a:ext cx="191289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https://amu.edu.kz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417</Words>
  <Application>Microsoft Office PowerPoint</Application>
  <PresentationFormat>Произвольный</PresentationFormat>
  <Paragraphs>44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Calibri</vt:lpstr>
      <vt:lpstr>Malik</vt:lpstr>
      <vt:lpstr>Malik Bold</vt:lpstr>
      <vt:lpstr>Arial</vt:lpstr>
      <vt:lpstr>Times New Roman</vt:lpstr>
      <vt:lpstr>Canva Sans</vt:lpstr>
      <vt:lpstr>Zantiqa</vt:lpstr>
      <vt:lpstr>DM Sans Bold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МПД</dc:title>
  <cp:lastModifiedBy>Данагуль Сагындыкова</cp:lastModifiedBy>
  <cp:revision>7</cp:revision>
  <dcterms:created xsi:type="dcterms:W3CDTF">2006-08-16T00:00:00Z</dcterms:created>
  <dcterms:modified xsi:type="dcterms:W3CDTF">2026-05-18T10:07:56Z</dcterms:modified>
  <dc:identifier>DAHJ_lkSnqo</dc:identifier>
</cp:coreProperties>
</file>