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DM Sans Bold" panose="020B0604020202020204" charset="0"/>
      <p:regular r:id="rId9"/>
    </p:embeddedFont>
    <p:embeddedFont>
      <p:font typeface="Malik" panose="020B0604020202020204" charset="-52"/>
      <p:regular r:id="rId10"/>
    </p:embeddedFont>
    <p:embeddedFont>
      <p:font typeface="Malik Bold" panose="020B0604020202020204" charset="-52"/>
      <p:regular r:id="rId11"/>
    </p:embeddedFont>
    <p:embeddedFont>
      <p:font typeface="Zantiq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81397" y="6951241"/>
            <a:ext cx="4762" cy="2899005"/>
          </a:xfrm>
          <a:prstGeom prst="line">
            <a:avLst/>
          </a:prstGeom>
          <a:ln w="38100" cap="flat">
            <a:solidFill>
              <a:srgbClr val="987E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3606" y="6814936"/>
            <a:ext cx="910466" cy="9104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67275" y="6846059"/>
            <a:ext cx="910466" cy="9104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D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31232" y="243744"/>
            <a:ext cx="2071363" cy="1588032"/>
          </a:xfrm>
          <a:custGeom>
            <a:avLst/>
            <a:gdLst/>
            <a:ahLst/>
            <a:cxnLst/>
            <a:rect l="l" t="t" r="r" b="b"/>
            <a:pathLst>
              <a:path w="2071363" h="1588032">
                <a:moveTo>
                  <a:pt x="0" y="0"/>
                </a:moveTo>
                <a:lnTo>
                  <a:pt x="2071363" y="0"/>
                </a:lnTo>
                <a:lnTo>
                  <a:pt x="2071363" y="1588032"/>
                </a:lnTo>
                <a:lnTo>
                  <a:pt x="0" y="15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" r="-155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3606" y="6814936"/>
            <a:ext cx="910466" cy="910466"/>
          </a:xfrm>
          <a:custGeom>
            <a:avLst/>
            <a:gdLst/>
            <a:ahLst/>
            <a:cxnLst/>
            <a:rect l="l" t="t" r="r" b="b"/>
            <a:pathLst>
              <a:path w="910466" h="910466">
                <a:moveTo>
                  <a:pt x="0" y="0"/>
                </a:moveTo>
                <a:lnTo>
                  <a:pt x="910466" y="0"/>
                </a:lnTo>
                <a:lnTo>
                  <a:pt x="910466" y="910466"/>
                </a:lnTo>
                <a:lnTo>
                  <a:pt x="0" y="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44383" y="6925152"/>
            <a:ext cx="556252" cy="726223"/>
          </a:xfrm>
          <a:custGeom>
            <a:avLst/>
            <a:gdLst/>
            <a:ahLst/>
            <a:cxnLst/>
            <a:rect l="l" t="t" r="r" b="b"/>
            <a:pathLst>
              <a:path w="556252" h="726223">
                <a:moveTo>
                  <a:pt x="0" y="0"/>
                </a:moveTo>
                <a:lnTo>
                  <a:pt x="556252" y="0"/>
                </a:lnTo>
                <a:lnTo>
                  <a:pt x="556252" y="726223"/>
                </a:lnTo>
                <a:lnTo>
                  <a:pt x="0" y="726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50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02595" y="10264755"/>
            <a:ext cx="166353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spc="55">
                <a:solidFill>
                  <a:srgbClr val="FFFFFF"/>
                </a:solidFill>
                <a:latin typeface="Malik"/>
                <a:ea typeface="Malik"/>
                <a:cs typeface="Malik"/>
                <a:sym typeface="Malik"/>
              </a:rPr>
              <a:t>https://amu.edu.kz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73847"/>
            <a:ext cx="7551738" cy="718153"/>
            <a:chOff x="0" y="0"/>
            <a:chExt cx="3000297" cy="257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0297" cy="257370"/>
            </a:xfrm>
            <a:custGeom>
              <a:avLst/>
              <a:gdLst/>
              <a:ahLst/>
              <a:cxnLst/>
              <a:rect l="l" t="t" r="r" b="b"/>
              <a:pathLst>
                <a:path w="3000297" h="257370">
                  <a:moveTo>
                    <a:pt x="0" y="0"/>
                  </a:moveTo>
                  <a:lnTo>
                    <a:pt x="3000297" y="0"/>
                  </a:lnTo>
                  <a:lnTo>
                    <a:pt x="3000297" y="257370"/>
                  </a:lnTo>
                  <a:lnTo>
                    <a:pt x="0" y="257370"/>
                  </a:lnTo>
                  <a:close/>
                </a:path>
              </a:pathLst>
            </a:custGeom>
            <a:solidFill>
              <a:srgbClr val="9E83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000297" cy="33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4058" y="2850105"/>
            <a:ext cx="7562303" cy="13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Образовательная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специальности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</a:p>
          <a:p>
            <a:pPr algn="ctr">
              <a:lnSpc>
                <a:spcPts val="2099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09130100 –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»</a:t>
            </a:r>
          </a:p>
          <a:p>
            <a:pPr algn="ctr">
              <a:lnSpc>
                <a:spcPts val="2099"/>
              </a:lnSpc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Квалификация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: 5АВ09130101 –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Прикладной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бакалавр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</a:p>
          <a:p>
            <a:pPr algn="ctr">
              <a:lnSpc>
                <a:spcPts val="2099"/>
              </a:lnSpc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»</a:t>
            </a:r>
          </a:p>
          <a:p>
            <a:pPr algn="ctr">
              <a:lnSpc>
                <a:spcPts val="2099"/>
              </a:lnSpc>
              <a:spcBef>
                <a:spcPct val="0"/>
              </a:spcBef>
            </a:pPr>
            <a:endParaRPr lang="en-US" sz="1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0" y="4219209"/>
            <a:ext cx="5443799" cy="2300452"/>
            <a:chOff x="0" y="0"/>
            <a:chExt cx="1950935" cy="8244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50935" cy="824430"/>
            </a:xfrm>
            <a:custGeom>
              <a:avLst/>
              <a:gdLst/>
              <a:ahLst/>
              <a:cxnLst/>
              <a:rect l="l" t="t" r="r" b="b"/>
              <a:pathLst>
                <a:path w="1950935" h="824430">
                  <a:moveTo>
                    <a:pt x="142215" y="0"/>
                  </a:moveTo>
                  <a:lnTo>
                    <a:pt x="1808719" y="0"/>
                  </a:lnTo>
                  <a:cubicBezTo>
                    <a:pt x="1887263" y="0"/>
                    <a:pt x="1950935" y="63672"/>
                    <a:pt x="1950935" y="142215"/>
                  </a:cubicBezTo>
                  <a:lnTo>
                    <a:pt x="1950935" y="682215"/>
                  </a:lnTo>
                  <a:cubicBezTo>
                    <a:pt x="1950935" y="719933"/>
                    <a:pt x="1935951" y="756106"/>
                    <a:pt x="1909281" y="782776"/>
                  </a:cubicBezTo>
                  <a:cubicBezTo>
                    <a:pt x="1882610" y="809447"/>
                    <a:pt x="1846437" y="824430"/>
                    <a:pt x="1808719" y="824430"/>
                  </a:cubicBezTo>
                  <a:lnTo>
                    <a:pt x="142215" y="824430"/>
                  </a:lnTo>
                  <a:cubicBezTo>
                    <a:pt x="63672" y="824430"/>
                    <a:pt x="0" y="760758"/>
                    <a:pt x="0" y="682215"/>
                  </a:cubicBezTo>
                  <a:lnTo>
                    <a:pt x="0" y="142215"/>
                  </a:lnTo>
                  <a:cubicBezTo>
                    <a:pt x="0" y="63672"/>
                    <a:pt x="63672" y="0"/>
                    <a:pt x="142215" y="0"/>
                  </a:cubicBezTo>
                  <a:close/>
                </a:path>
              </a:pathLst>
            </a:custGeom>
            <a:solidFill>
              <a:srgbClr val="D8BC90">
                <a:alpha val="34902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1950935" cy="80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96563" y="4133944"/>
            <a:ext cx="2612735" cy="2470981"/>
            <a:chOff x="0" y="0"/>
            <a:chExt cx="7207218" cy="68161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07217" cy="6816191"/>
            </a:xfrm>
            <a:custGeom>
              <a:avLst/>
              <a:gdLst/>
              <a:ahLst/>
              <a:cxnLst/>
              <a:rect l="l" t="t" r="r" b="b"/>
              <a:pathLst>
                <a:path w="7207217" h="6816191">
                  <a:moveTo>
                    <a:pt x="7207217" y="3408136"/>
                  </a:moveTo>
                  <a:cubicBezTo>
                    <a:pt x="7207217" y="5290299"/>
                    <a:pt x="5593795" y="6816191"/>
                    <a:pt x="3603609" y="6816191"/>
                  </a:cubicBezTo>
                  <a:cubicBezTo>
                    <a:pt x="1613393" y="6816191"/>
                    <a:pt x="0" y="5290299"/>
                    <a:pt x="0" y="3408136"/>
                  </a:cubicBezTo>
                  <a:cubicBezTo>
                    <a:pt x="0" y="1525879"/>
                    <a:pt x="1613393" y="0"/>
                    <a:pt x="3603609" y="0"/>
                  </a:cubicBezTo>
                  <a:cubicBezTo>
                    <a:pt x="5593824" y="0"/>
                    <a:pt x="7207217" y="1525879"/>
                    <a:pt x="7207217" y="3408136"/>
                  </a:cubicBezTo>
                  <a:close/>
                </a:path>
              </a:pathLst>
            </a:custGeom>
            <a:blipFill>
              <a:blip r:embed="rId7"/>
              <a:stretch>
                <a:fillRect t="-6847" b="-6847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2" name="TextBox 22"/>
          <p:cNvSpPr txBox="1"/>
          <p:nvPr/>
        </p:nvSpPr>
        <p:spPr>
          <a:xfrm>
            <a:off x="163323" y="2093179"/>
            <a:ext cx="7289244" cy="62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5"/>
              </a:lnSpc>
            </a:pPr>
            <a:r>
              <a:rPr lang="en-US" sz="2425" b="1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ПРИКЛАДНОЙ БАКАЛАВР</a:t>
            </a:r>
            <a:r>
              <a:rPr lang="en-US" sz="2425" b="1" u="none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endParaRPr lang="ru-RU" sz="2425" b="1" u="none" spc="48" dirty="0">
              <a:solidFill>
                <a:srgbClr val="4D4338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marL="0" lvl="0" indent="0" algn="ctr">
              <a:lnSpc>
                <a:spcPts val="2425"/>
              </a:lnSpc>
            </a:pPr>
            <a:r>
              <a:rPr lang="en-US" sz="2425" b="1" u="none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СЕСТРИНСКОГО ДЕЛА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21" y="7811127"/>
            <a:ext cx="3571324" cy="4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СРОК ОБУЧЕНИЯ И ТРЕБОВАНИЯ ДЛЯ ПОСТУПАЮЩИХ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6945" y="7842251"/>
            <a:ext cx="2683766" cy="21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ПРИСУЖДАЕМАЯ СТЕПЕНЬ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931" y="10074479"/>
            <a:ext cx="4043864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АДРЕС</a:t>
            </a:r>
          </a:p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г. Астана, ул. Бейбитшилик 51, кабинет 308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8582" y="4425421"/>
            <a:ext cx="400459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прикладного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бакалавриата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направлена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подготовку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высококвалифицированных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специалистов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сестринского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способных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эффективно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работать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системе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здравоохранения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применять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современные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технологии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ухода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управления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а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также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принимать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самостоятельные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профессиональные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решения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931" y="8347829"/>
            <a:ext cx="3455614" cy="61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164"/>
              </a:lnSpc>
              <a:buFont typeface="Arial"/>
              <a:buChar char="•"/>
            </a:pP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Срок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обучения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- 3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года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6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месяцев</a:t>
            </a:r>
            <a:endParaRPr lang="en-US" sz="16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164"/>
              </a:lnSpc>
            </a:pP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-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базе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среднего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образования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28358" y="8226553"/>
            <a:ext cx="3280939" cy="133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Лицам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завершившим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образовательной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послесреднего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специальности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"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успешно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прошедшим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итоговую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аттестацию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присуждается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квалификация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Прикладной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бакалавр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".</a:t>
            </a:r>
          </a:p>
        </p:txBody>
      </p:sp>
      <p:sp>
        <p:nvSpPr>
          <p:cNvPr id="29" name="Freeform 29"/>
          <p:cNvSpPr/>
          <p:nvPr/>
        </p:nvSpPr>
        <p:spPr>
          <a:xfrm>
            <a:off x="6563775" y="9411715"/>
            <a:ext cx="893872" cy="1280285"/>
          </a:xfrm>
          <a:custGeom>
            <a:avLst/>
            <a:gdLst/>
            <a:ahLst/>
            <a:cxnLst/>
            <a:rect l="l" t="t" r="r" b="b"/>
            <a:pathLst>
              <a:path w="893872" h="1280285">
                <a:moveTo>
                  <a:pt x="0" y="0"/>
                </a:moveTo>
                <a:lnTo>
                  <a:pt x="893872" y="0"/>
                </a:lnTo>
                <a:lnTo>
                  <a:pt x="893872" y="1280285"/>
                </a:lnTo>
                <a:lnTo>
                  <a:pt x="0" y="128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6928" y="9940762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821077" y="9167441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9299298"/>
            <a:ext cx="7556500" cy="1365623"/>
            <a:chOff x="0" y="-18205"/>
            <a:chExt cx="3000297" cy="4894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0297" cy="471204"/>
            </a:xfrm>
            <a:custGeom>
              <a:avLst/>
              <a:gdLst/>
              <a:ahLst/>
              <a:cxnLst/>
              <a:rect l="l" t="t" r="r" b="b"/>
              <a:pathLst>
                <a:path w="3000297" h="471204">
                  <a:moveTo>
                    <a:pt x="0" y="0"/>
                  </a:moveTo>
                  <a:lnTo>
                    <a:pt x="3000297" y="0"/>
                  </a:lnTo>
                  <a:lnTo>
                    <a:pt x="3000297" y="471204"/>
                  </a:lnTo>
                  <a:lnTo>
                    <a:pt x="0" y="471204"/>
                  </a:lnTo>
                  <a:close/>
                </a:path>
              </a:pathLst>
            </a:custGeom>
            <a:solidFill>
              <a:srgbClr val="987E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8205"/>
              <a:ext cx="3000297" cy="489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9578" y="10302633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7353" y="10334796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4" y="0"/>
                </a:lnTo>
                <a:lnTo>
                  <a:pt x="166874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>
            <a:off x="756926" y="609193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821074" y="3609420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79578" y="9686699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9844" y="9597164"/>
            <a:ext cx="228880" cy="228880"/>
          </a:xfrm>
          <a:custGeom>
            <a:avLst/>
            <a:gdLst/>
            <a:ahLst/>
            <a:cxnLst/>
            <a:rect l="l" t="t" r="r" b="b"/>
            <a:pathLst>
              <a:path w="228880" h="228880">
                <a:moveTo>
                  <a:pt x="0" y="0"/>
                </a:moveTo>
                <a:lnTo>
                  <a:pt x="228880" y="0"/>
                </a:lnTo>
                <a:lnTo>
                  <a:pt x="228880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1863" y="9915579"/>
            <a:ext cx="668969" cy="646796"/>
          </a:xfrm>
          <a:custGeom>
            <a:avLst/>
            <a:gdLst/>
            <a:ahLst/>
            <a:cxnLst/>
            <a:rect l="l" t="t" r="r" b="b"/>
            <a:pathLst>
              <a:path w="668969" h="646796">
                <a:moveTo>
                  <a:pt x="0" y="0"/>
                </a:moveTo>
                <a:lnTo>
                  <a:pt x="668969" y="0"/>
                </a:lnTo>
                <a:lnTo>
                  <a:pt x="668969" y="646796"/>
                </a:lnTo>
                <a:lnTo>
                  <a:pt x="0" y="646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42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5889" y="6186020"/>
            <a:ext cx="5917846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Список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 необходимых документов для поступления: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1076" y="6618963"/>
            <a:ext cx="6522917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1)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заявление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на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имя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Председателя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Правления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-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Ректора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Университета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установленной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2)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образовании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</a:t>
            </a:r>
            <a:r>
              <a:rPr lang="ru-RU" sz="1400" spc="56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</a:t>
            </a:r>
            <a:r>
              <a:rPr lang="en-US" sz="1400" spc="56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вленного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образца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3)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удостоверяющий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личность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4) 6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фотокарточек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размером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3 x 4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сантиметра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5)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медицинская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справка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075/у (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оригинал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+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снимок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флюорографии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формы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063-у (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прививочная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карта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для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первой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или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второй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группы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детства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заключение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медико-социальной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экспертизы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031-У (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далее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– 031-У),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утвержденное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приказом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№ ҚР ДСМ-175/2020;</a:t>
            </a:r>
          </a:p>
          <a:p>
            <a:pPr algn="just">
              <a:lnSpc>
                <a:spcPts val="1553"/>
              </a:lnSpc>
            </a:pP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6)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выписка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из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ведомости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о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прохождении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психометрического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0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экзамена</a:t>
            </a:r>
            <a:r>
              <a:rPr lang="en-US" sz="1400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3128" y="9714284"/>
            <a:ext cx="15942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+7 775-573-23-33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578" y="9387893"/>
            <a:ext cx="35140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Школа сестринского дела: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578" y="10053900"/>
            <a:ext cx="271637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Приемная комиссия: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3128" y="10314616"/>
            <a:ext cx="155952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+7 7172 53-95-12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9999" y="10306221"/>
            <a:ext cx="156794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u="none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7 7172 48-20-54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889" y="4145975"/>
            <a:ext cx="6426567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Сроки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прохождения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: 1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июля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5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августа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Поступающие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проходят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тестирование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оценки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общих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способностей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навыков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профильным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предметам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дисциплинам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программы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IV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проводится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приёмной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комиссией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университета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5889" y="483760"/>
            <a:ext cx="5972922" cy="58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 spc="64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К</a:t>
            </a:r>
            <a:r>
              <a:rPr lang="en-US" sz="1600" b="1" u="none" strike="noStrike" spc="64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омпетенции выпускника:</a:t>
            </a:r>
          </a:p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endParaRPr lang="en-US" sz="1600" b="1" u="none" strike="noStrike" spc="64">
              <a:solidFill>
                <a:srgbClr val="5E30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31077" y="3703507"/>
            <a:ext cx="5972922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Проц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есс поступления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3128" y="752619"/>
            <a:ext cx="6577704" cy="2718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97"/>
              </a:lnSpc>
            </a:pPr>
            <a:endParaRPr sz="1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259" lvl="1" indent="-151129" algn="just">
              <a:lnSpc>
                <a:spcPts val="1497"/>
              </a:lnSpc>
              <a:buFont typeface="Arial"/>
              <a:buChar char="•"/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Управлять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контролировать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процессы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трудовой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учебной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деятельности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рамках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стратегии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целей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организации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302259" lvl="1" indent="-151129" algn="just">
              <a:lnSpc>
                <a:spcPts val="1497"/>
              </a:lnSpc>
              <a:buFont typeface="Arial"/>
              <a:buChar char="•"/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Анализировать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аргументировать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профессиональные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проблемы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грамотно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работать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с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информацией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302259" lvl="1" indent="-151129" algn="just">
              <a:lnSpc>
                <a:spcPts val="1497"/>
              </a:lnSpc>
              <a:buFont typeface="Arial"/>
              <a:buChar char="•"/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Применять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теоретические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практические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знания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сфере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302259" lvl="1" indent="-151129" algn="just">
              <a:lnSpc>
                <a:spcPts val="1497"/>
              </a:lnSpc>
              <a:buFont typeface="Arial"/>
              <a:buChar char="•"/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Самостоятельно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искать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использовать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информацию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решения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задач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302259" lvl="1" indent="-151129" algn="just">
              <a:lnSpc>
                <a:spcPts val="1497"/>
              </a:lnSpc>
              <a:buFont typeface="Arial"/>
              <a:buChar char="•"/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Решать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сложные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практические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задачи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выбирая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оптимальные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способы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решения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302259" lvl="1" indent="-151129" algn="just">
              <a:lnSpc>
                <a:spcPts val="1497"/>
              </a:lnSpc>
              <a:buFont typeface="Arial"/>
              <a:buChar char="•"/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Проявлять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творческий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подход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разрабатывать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предлагать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альтернативные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варианты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решений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marL="302259" lvl="1" indent="-151129" algn="just">
              <a:lnSpc>
                <a:spcPts val="1497"/>
              </a:lnSpc>
              <a:buFont typeface="Arial"/>
              <a:buChar char="•"/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Оценивать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корректировать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результаты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работы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вести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текущий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итоговый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контроль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85945" y="9347888"/>
            <a:ext cx="2969123" cy="2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5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Официальный сайт Университета: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42172" y="9608238"/>
            <a:ext cx="191289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https://amu.edu.kz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420</Words>
  <Application>Microsoft Office PowerPoint</Application>
  <PresentationFormat>Произвольный</PresentationFormat>
  <Paragraphs>47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Malik Bold</vt:lpstr>
      <vt:lpstr>Arial</vt:lpstr>
      <vt:lpstr>Times New Roman</vt:lpstr>
      <vt:lpstr>Malik</vt:lpstr>
      <vt:lpstr>Zantiqa</vt:lpstr>
      <vt:lpstr>Calibri</vt:lpstr>
      <vt:lpstr>DM Sans Bold</vt:lpstr>
      <vt:lpstr>Canva Sans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Прикладной бакалавр</dc:title>
  <cp:lastModifiedBy>Мафтуна Одылова</cp:lastModifiedBy>
  <cp:revision>9</cp:revision>
  <dcterms:created xsi:type="dcterms:W3CDTF">2006-08-16T00:00:00Z</dcterms:created>
  <dcterms:modified xsi:type="dcterms:W3CDTF">2026-05-19T13:18:08Z</dcterms:modified>
  <dc:identifier>DAHBMXGB7w8</dc:identifier>
</cp:coreProperties>
</file>