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2" r:id="rId2"/>
  </p:sldMasterIdLst>
  <p:notesMasterIdLst>
    <p:notesMasterId r:id="rId11"/>
  </p:notesMasterIdLst>
  <p:sldIdLst>
    <p:sldId id="304" r:id="rId3"/>
    <p:sldId id="308" r:id="rId4"/>
    <p:sldId id="290" r:id="rId5"/>
    <p:sldId id="293" r:id="rId6"/>
    <p:sldId id="305" r:id="rId7"/>
    <p:sldId id="274" r:id="rId8"/>
    <p:sldId id="306" r:id="rId9"/>
    <p:sldId id="30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AD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963" autoAdjust="0"/>
  </p:normalViewPr>
  <p:slideViewPr>
    <p:cSldViewPr snapToGrid="0">
      <p:cViewPr>
        <p:scale>
          <a:sx n="80" d="100"/>
          <a:sy n="80" d="100"/>
        </p:scale>
        <p:origin x="-90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C6E33-E48E-4721-86EE-3367EDB6DD0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C3935-28D4-4FF6-B01F-AC5FBBEEE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33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748-5D91-4E59-9A8F-298A7EFF40A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6B4-CD62-4311-8AE0-2872A6C37B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748-5D91-4E59-9A8F-298A7EFF40A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6B4-CD62-4311-8AE0-2872A6C3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748-5D91-4E59-9A8F-298A7EFF40A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6B4-CD62-4311-8AE0-2872A6C3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271797" y="0"/>
            <a:ext cx="7920203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59830" y="164638"/>
            <a:ext cx="7392821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37267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0497" y="164637"/>
            <a:ext cx="1311368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4" y="1508787"/>
            <a:ext cx="2304256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99723" y="1508787"/>
            <a:ext cx="2304256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88021" y="1508787"/>
            <a:ext cx="2304256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976320" y="1508787"/>
            <a:ext cx="2304256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651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8043" y="0"/>
            <a:ext cx="245563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35627" y="164638"/>
            <a:ext cx="921702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000" y="5157192"/>
            <a:ext cx="1687552" cy="12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943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3069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0497" y="164637"/>
            <a:ext cx="1311368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7437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3887755" y="0"/>
            <a:ext cx="8304245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87013D31-6B1B-457D-A2E1-324A15BA2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9" y="3621021"/>
            <a:ext cx="3744416" cy="278464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976145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271797" y="0"/>
            <a:ext cx="7920203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59830" y="164638"/>
            <a:ext cx="7392821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245077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0497" y="164637"/>
            <a:ext cx="1311368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883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748-5D91-4E59-9A8F-298A7EFF40A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6B4-CD62-4311-8AE0-2872A6C37B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8043" y="0"/>
            <a:ext cx="245563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35627" y="164638"/>
            <a:ext cx="921702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000" y="5157192"/>
            <a:ext cx="1687552" cy="12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9431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0497" y="164637"/>
            <a:ext cx="1311368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8836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0497" y="164637"/>
            <a:ext cx="1311368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4" y="1508787"/>
            <a:ext cx="2304256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99723" y="1508787"/>
            <a:ext cx="2304256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88021" y="1508787"/>
            <a:ext cx="2304256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976320" y="1508787"/>
            <a:ext cx="2304256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60245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3339" y="4101075"/>
            <a:ext cx="3744416" cy="1824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7115" y="1233469"/>
            <a:ext cx="4224469" cy="511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82912" y="1415226"/>
            <a:ext cx="2436335" cy="3763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62639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4507" y="1996188"/>
            <a:ext cx="3744416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07370" y="2180385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19297" y="2180385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2823" y="2180385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419830" y="2180385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718497" y="2180385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A7341551-4697-41C7-A352-EF7170058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4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="" xmlns:a16="http://schemas.microsoft.com/office/drawing/2014/main" id="{704696FB-5704-44BE-A7C4-3766EFA77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0497" y="164637"/>
            <a:ext cx="1311368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4">
            <a:extLst>
              <a:ext uri="{FF2B5EF4-FFF2-40B4-BE49-F238E27FC236}">
                <a16:creationId xmlns="" xmlns:a16="http://schemas.microsoft.com/office/drawing/2014/main" id="{112562F3-7C1E-4A0C-96A9-C0EE72521397}"/>
              </a:ext>
            </a:extLst>
          </p:cNvPr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3783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706934"/>
            <a:ext cx="4800533" cy="47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6053" y="1878410"/>
            <a:ext cx="4416491" cy="3101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3697A31B-4C32-45F0-9980-3B5F2D551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64638"/>
            <a:ext cx="979308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="" xmlns:a16="http://schemas.microsoft.com/office/drawing/2014/main" id="{2B3A4CC3-A1A4-42DB-A940-EBD20187FA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0497" y="164637"/>
            <a:ext cx="1311368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4">
            <a:extLst>
              <a:ext uri="{FF2B5EF4-FFF2-40B4-BE49-F238E27FC236}">
                <a16:creationId xmlns="" xmlns:a16="http://schemas.microsoft.com/office/drawing/2014/main" id="{1A83409A-F47A-4922-AEBE-AE222BBF71BF}"/>
              </a:ext>
            </a:extLst>
          </p:cNvPr>
          <p:cNvCxnSpPr/>
          <p:nvPr userDrawn="1"/>
        </p:nvCxnSpPr>
        <p:spPr>
          <a:xfrm>
            <a:off x="-8043" y="1089693"/>
            <a:ext cx="10232501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2300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59563" y="5253203"/>
            <a:ext cx="393643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3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675" y="5263363"/>
            <a:ext cx="1034892" cy="7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719403" y="4965171"/>
            <a:ext cx="10753195" cy="1344149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19403" y="0"/>
            <a:ext cx="10753195" cy="44851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24329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91744" y="0"/>
            <a:ext cx="46085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21428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00977" y="0"/>
            <a:ext cx="30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44000" y="931704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00977" y="3438142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52571" y="932723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39160"/>
            <a:ext cx="3048000" cy="2496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79390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63552" y="542092"/>
            <a:ext cx="667206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STYLE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221" y="439493"/>
            <a:ext cx="1311368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909053"/>
            <a:ext cx="12192000" cy="29489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strike="sng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1682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748-5D91-4E59-9A8F-298A7EFF40A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6B4-CD62-4311-8AE0-2872A6C3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35627" y="0"/>
            <a:ext cx="3048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064" y="2081835"/>
            <a:ext cx="1311368" cy="97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5921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xmlns="" val="3106642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67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22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748-5D91-4E59-9A8F-298A7EFF40A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6B4-CD62-4311-8AE0-2872A6C37B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748-5D91-4E59-9A8F-298A7EFF40A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6B4-CD62-4311-8AE0-2872A6C37B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748-5D91-4E59-9A8F-298A7EFF40A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6B4-CD62-4311-8AE0-2872A6C3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748-5D91-4E59-9A8F-298A7EFF40A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6B4-CD62-4311-8AE0-2872A6C3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748-5D91-4E59-9A8F-298A7EFF40A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6B4-CD62-4311-8AE0-2872A6C3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748-5D91-4E59-9A8F-298A7EFF40A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D6B4-CD62-4311-8AE0-2872A6C37B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80A748-5D91-4E59-9A8F-298A7EFF40A1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EED6B4-CD62-4311-8AE0-2872A6C37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21" r:id="rId14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5946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94210" name="Picture 2" descr="C:\Users\79\Downloads\IMG_2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8800"/>
            <a:ext cx="12192000" cy="7416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898650" y="1303715"/>
            <a:ext cx="9791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ГКП на ПХВ «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Жаркаинская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районная больница»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управлении здравоохранения Акмолинской области 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5931" y="0"/>
            <a:ext cx="27130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44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82503" y="701749"/>
            <a:ext cx="9783980" cy="3894245"/>
          </a:xfrm>
        </p:spPr>
        <p:txBody>
          <a:bodyPr/>
          <a:lstStyle/>
          <a:p>
            <a:r>
              <a:rPr lang="ru-RU" sz="800" dirty="0" smtClean="0"/>
              <a:t>,</a:t>
            </a:r>
            <a:endParaRPr lang="ru-RU" sz="8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-907991" y="5718820"/>
            <a:ext cx="7960659" cy="835460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Акмолинская область, район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Жаркаинский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г.Державинск. Ул.Степной  213.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врач: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Нуралина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Эльмира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Ануарбековна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Тел:87077631075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главного врача: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Сарсенов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Бекжигит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Пернехулович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Тел:87079870766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2" name="Picture 2" descr="C:\Users\Компьютер\Downloads\IMG_2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9088" y="9484242"/>
            <a:ext cx="1049079" cy="28803600"/>
          </a:xfrm>
          <a:prstGeom prst="rect">
            <a:avLst/>
          </a:prstGeom>
          <a:noFill/>
        </p:spPr>
      </p:pic>
      <p:pic>
        <p:nvPicPr>
          <p:cNvPr id="55305" name="Picture 9" descr="C:\Users\Компьютер\Downloads\IMG_240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376" y="232012"/>
            <a:ext cx="11163869" cy="5104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6211" y="285729"/>
            <a:ext cx="10972800" cy="4525963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647" name="Object 3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4798536"/>
              </p:ext>
            </p:extLst>
          </p:nvPr>
        </p:nvGraphicFramePr>
        <p:xfrm>
          <a:off x="484717" y="569914"/>
          <a:ext cx="11159067" cy="5876925"/>
        </p:xfrm>
        <a:graphic>
          <a:graphicData uri="http://schemas.openxmlformats.org/presentationml/2006/ole">
            <p:oleObj spid="_x0000_s54288" name="Документ" r:id="rId3" imgW="10316613" imgH="707827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kk-KZ" altLang="ko-KR" sz="3200" dirty="0"/>
              <a:t>Текущая ситуация: коечный фонд и население</a:t>
            </a:r>
            <a:endParaRPr lang="ko-KR" altLang="en-US" sz="3200" dirty="0"/>
          </a:p>
        </p:txBody>
      </p:sp>
      <p:grpSp>
        <p:nvGrpSpPr>
          <p:cNvPr id="3" name="Group 9"/>
          <p:cNvGrpSpPr/>
          <p:nvPr/>
        </p:nvGrpSpPr>
        <p:grpSpPr>
          <a:xfrm>
            <a:off x="863601" y="4340117"/>
            <a:ext cx="2667000" cy="2107492"/>
            <a:chOff x="752576" y="3211196"/>
            <a:chExt cx="1704067" cy="1308948"/>
          </a:xfrm>
        </p:grpSpPr>
        <p:sp>
          <p:nvSpPr>
            <p:cNvPr id="7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k-KZ" sz="1867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Стационар</a:t>
              </a:r>
              <a:endPara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 Placeholder 18"/>
            <p:cNvSpPr txBox="1">
              <a:spLocks/>
            </p:cNvSpPr>
            <p:nvPr/>
          </p:nvSpPr>
          <p:spPr>
            <a:xfrm>
              <a:off x="768805" y="3420336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k-KZ" sz="1867" b="1" dirty="0" smtClean="0">
                  <a:solidFill>
                    <a:schemeClr val="accent1"/>
                  </a:solidFill>
                  <a:cs typeface="Arial" pitchFamily="34" charset="0"/>
                </a:rPr>
                <a:t>60 </a:t>
              </a:r>
              <a:r>
                <a:rPr lang="kk-KZ" sz="1867" b="1" dirty="0">
                  <a:solidFill>
                    <a:schemeClr val="accent1"/>
                  </a:solidFill>
                  <a:cs typeface="Arial" pitchFamily="34" charset="0"/>
                </a:rPr>
                <a:t>коек</a:t>
              </a:r>
              <a:endParaRPr lang="en-US" sz="1867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576" y="3659934"/>
              <a:ext cx="1704067" cy="86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Хирургия -12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,из них 3   </a:t>
              </a:r>
            </a:p>
            <a:p>
              <a:r>
                <a:rPr lang="ru-RU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койки реанимационные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Терапия-15,</a:t>
              </a:r>
            </a:p>
            <a:p>
              <a:pPr>
                <a:buFont typeface="Arial" pitchFamily="34" charset="0"/>
                <a:buChar char="•"/>
              </a:pPr>
              <a:r>
                <a:rPr lang="ru-RU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Детское- 8,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Акушерско-гинек</a:t>
              </a:r>
              <a:r>
                <a:rPr lang="ru-RU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отд-15,</a:t>
              </a:r>
            </a:p>
            <a:p>
              <a:pPr>
                <a:buFont typeface="Arial" pitchFamily="34" charset="0"/>
                <a:buChar char="•"/>
              </a:pPr>
              <a:r>
                <a:rPr lang="ru-RU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Мед.реабилитация-10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3599722" y="4340111"/>
            <a:ext cx="2867753" cy="1819387"/>
            <a:chOff x="680568" y="3211196"/>
            <a:chExt cx="1911344" cy="1259767"/>
          </a:xfrm>
        </p:grpSpPr>
        <p:sp>
          <p:nvSpPr>
            <p:cNvPr id="12" name="Text Placeholder 17"/>
            <p:cNvSpPr txBox="1">
              <a:spLocks/>
            </p:cNvSpPr>
            <p:nvPr/>
          </p:nvSpPr>
          <p:spPr>
            <a:xfrm>
              <a:off x="700099" y="3211196"/>
              <a:ext cx="1891813" cy="69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67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Стационарозамещающая</a:t>
              </a:r>
              <a:r>
                <a:rPr lang="ru-RU" sz="1867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ctr">
                <a:buNone/>
              </a:pPr>
              <a:r>
                <a:rPr lang="ru-RU" sz="186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помощь </a:t>
              </a:r>
              <a:endPara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Placeholder 18"/>
            <p:cNvSpPr txBox="1">
              <a:spLocks/>
            </p:cNvSpPr>
            <p:nvPr/>
          </p:nvSpPr>
          <p:spPr>
            <a:xfrm>
              <a:off x="680568" y="3968021"/>
              <a:ext cx="1824583" cy="50294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67" b="1" dirty="0" smtClean="0">
                  <a:solidFill>
                    <a:schemeClr val="accent2"/>
                  </a:solidFill>
                  <a:cs typeface="Arial" pitchFamily="34" charset="0"/>
                </a:rPr>
                <a:t>55 </a:t>
              </a:r>
              <a:r>
                <a:rPr lang="ru-RU" sz="1867" b="1" dirty="0">
                  <a:solidFill>
                    <a:schemeClr val="accent2"/>
                  </a:solidFill>
                  <a:cs typeface="Arial" pitchFamily="34" charset="0"/>
                </a:rPr>
                <a:t>коек</a:t>
              </a:r>
              <a:endParaRPr lang="en-US" sz="1867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7137332" y="4302012"/>
            <a:ext cx="2112235" cy="1341871"/>
            <a:chOff x="752576" y="3211196"/>
            <a:chExt cx="1584176" cy="1006404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752576" y="3211196"/>
              <a:ext cx="1584176" cy="448236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 Placeholder 18"/>
            <p:cNvSpPr txBox="1">
              <a:spLocks/>
            </p:cNvSpPr>
            <p:nvPr/>
          </p:nvSpPr>
          <p:spPr>
            <a:xfrm>
              <a:off x="752576" y="3968020"/>
              <a:ext cx="158417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867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7137400" y="4279898"/>
            <a:ext cx="3403599" cy="1716326"/>
            <a:chOff x="-776452" y="2911901"/>
            <a:chExt cx="2224831" cy="1384611"/>
          </a:xfrm>
        </p:grpSpPr>
        <p:sp>
          <p:nvSpPr>
            <p:cNvPr id="20" name="Text Placeholder 17"/>
            <p:cNvSpPr txBox="1">
              <a:spLocks/>
            </p:cNvSpPr>
            <p:nvPr/>
          </p:nvSpPr>
          <p:spPr>
            <a:xfrm>
              <a:off x="-776452" y="2911901"/>
              <a:ext cx="2224831" cy="525760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k-KZ" sz="1867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Прикрепленное </a:t>
              </a:r>
              <a:r>
                <a:rPr lang="kk-KZ" sz="1867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население</a:t>
              </a:r>
              <a:endParaRPr lang="en-US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Placeholder 18"/>
            <p:cNvSpPr txBox="1">
              <a:spLocks/>
            </p:cNvSpPr>
            <p:nvPr/>
          </p:nvSpPr>
          <p:spPr>
            <a:xfrm>
              <a:off x="-718340" y="3240955"/>
              <a:ext cx="2133514" cy="62865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b="1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13 168 человек ,из них</a:t>
              </a:r>
            </a:p>
            <a:p>
              <a:pPr marL="0" indent="0" algn="ctr">
                <a:buNone/>
              </a:pPr>
              <a:r>
                <a:rPr lang="ru-RU" sz="1800" b="1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Застраховано 10326</a:t>
              </a:r>
              <a:endParaRPr lang="en-US" sz="1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710039" y="3874415"/>
              <a:ext cx="1901069" cy="422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Население обслуживают 4 ВА  15МП ,1ФАП </a:t>
              </a:r>
              <a:endPara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911424" y="4255604"/>
            <a:ext cx="2479476" cy="231029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8" name="Rectangle 27"/>
          <p:cNvSpPr/>
          <p:nvPr/>
        </p:nvSpPr>
        <p:spPr>
          <a:xfrm>
            <a:off x="3644900" y="4267200"/>
            <a:ext cx="2984499" cy="234949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0" name="Rectangle 29"/>
          <p:cNvSpPr/>
          <p:nvPr/>
        </p:nvSpPr>
        <p:spPr>
          <a:xfrm>
            <a:off x="7150100" y="4254500"/>
            <a:ext cx="3289300" cy="23876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Рисунок 4" descr="Изображение выглядит как внутренний, стена, пол, крова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4B859559-F109-4DA4-AB80-EC444A89FB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31" r="19231"/>
          <a:stretch>
            <a:fillRect/>
          </a:stretch>
        </p:blipFill>
        <p:spPr>
          <a:xfrm>
            <a:off x="911424" y="1508787"/>
            <a:ext cx="2415976" cy="2496277"/>
          </a:xfrm>
        </p:spPr>
      </p:pic>
      <p:pic>
        <p:nvPicPr>
          <p:cNvPr id="25" name="Рисунок 24" descr="Изображение выглядит как внутренний, комна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112301F-03A5-4DD8-A2BD-BC5DBBF0BED8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56" r="24056"/>
          <a:stretch>
            <a:fillRect/>
          </a:stretch>
        </p:blipFill>
        <p:spPr>
          <a:xfrm>
            <a:off x="3695700" y="1508787"/>
            <a:ext cx="2781300" cy="2496277"/>
          </a:xfrm>
        </p:spPr>
      </p:pic>
      <p:pic>
        <p:nvPicPr>
          <p:cNvPr id="39" name="Рисунок 38" descr="Изображение выглядит как пол, внутренний, человек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FB9453A-9AF9-4B71-976E-CC0868447D0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38" r="24038"/>
          <a:stretch>
            <a:fillRect/>
          </a:stretch>
        </p:blipFill>
        <p:spPr>
          <a:xfrm>
            <a:off x="6918920" y="1419887"/>
            <a:ext cx="3025180" cy="2496277"/>
          </a:xfrm>
        </p:spPr>
      </p:pic>
    </p:spTree>
    <p:extLst>
      <p:ext uri="{BB962C8B-B14F-4D97-AF65-F5344CB8AC3E}">
        <p14:creationId xmlns:p14="http://schemas.microsoft.com/office/powerpoint/2010/main" xmlns="" val="32760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kk-KZ" altLang="ko-KR" sz="3200" dirty="0"/>
              <a:t>Текущая ситуация: персонал больницы</a:t>
            </a:r>
            <a:endParaRPr lang="ko-KR" altLang="en-US" sz="3200" dirty="0"/>
          </a:p>
        </p:txBody>
      </p:sp>
      <p:sp>
        <p:nvSpPr>
          <p:cNvPr id="24" name="Diamond 54">
            <a:extLst>
              <a:ext uri="{FF2B5EF4-FFF2-40B4-BE49-F238E27FC236}">
                <a16:creationId xmlns:a16="http://schemas.microsoft.com/office/drawing/2014/main" xmlns="" id="{754610BA-0361-441E-B122-CE3285CE9F26}"/>
              </a:ext>
            </a:extLst>
          </p:cNvPr>
          <p:cNvSpPr/>
          <p:nvPr/>
        </p:nvSpPr>
        <p:spPr>
          <a:xfrm>
            <a:off x="10112153" y="3967480"/>
            <a:ext cx="782551" cy="782551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42">
            <a:extLst>
              <a:ext uri="{FF2B5EF4-FFF2-40B4-BE49-F238E27FC236}">
                <a16:creationId xmlns:a16="http://schemas.microsoft.com/office/drawing/2014/main" xmlns="" id="{9D8B9D5E-FEBB-40A9-9A8F-8B51DE6B1D28}"/>
              </a:ext>
            </a:extLst>
          </p:cNvPr>
          <p:cNvSpPr/>
          <p:nvPr/>
        </p:nvSpPr>
        <p:spPr>
          <a:xfrm>
            <a:off x="10622279" y="4230808"/>
            <a:ext cx="1569721" cy="288000"/>
          </a:xfrm>
          <a:custGeom>
            <a:avLst/>
            <a:gdLst/>
            <a:ahLst/>
            <a:cxnLst/>
            <a:rect l="l" t="t" r="r" b="b"/>
            <a:pathLst>
              <a:path w="1569721" h="288000">
                <a:moveTo>
                  <a:pt x="1425721" y="0"/>
                </a:moveTo>
                <a:lnTo>
                  <a:pt x="1569721" y="144000"/>
                </a:lnTo>
                <a:lnTo>
                  <a:pt x="1425721" y="288000"/>
                </a:lnTo>
                <a:lnTo>
                  <a:pt x="1326721" y="189000"/>
                </a:lnTo>
                <a:lnTo>
                  <a:pt x="0" y="189000"/>
                </a:lnTo>
                <a:lnTo>
                  <a:pt x="0" y="99000"/>
                </a:lnTo>
                <a:lnTo>
                  <a:pt x="1326721" y="990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xmlns="" id="{CCE6BD9F-E7AF-4DF7-A528-E5041FAE0D07}"/>
              </a:ext>
            </a:extLst>
          </p:cNvPr>
          <p:cNvGrpSpPr/>
          <p:nvPr/>
        </p:nvGrpSpPr>
        <p:grpSpPr>
          <a:xfrm>
            <a:off x="8684480" y="4106728"/>
            <a:ext cx="1951123" cy="504056"/>
            <a:chOff x="1748034" y="2643770"/>
            <a:chExt cx="1951123" cy="504056"/>
          </a:xfrm>
          <a:solidFill>
            <a:schemeClr val="bg2">
              <a:lumMod val="50000"/>
            </a:schemeClr>
          </a:solidFill>
        </p:grpSpPr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xmlns="" id="{C3D1B184-3E65-41B6-857B-FB37A00D1786}"/>
                </a:ext>
              </a:extLst>
            </p:cNvPr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Diamond 50">
              <a:extLst>
                <a:ext uri="{FF2B5EF4-FFF2-40B4-BE49-F238E27FC236}">
                  <a16:creationId xmlns:a16="http://schemas.microsoft.com/office/drawing/2014/main" xmlns="" id="{5C42F419-8CC9-4027-9336-4F1F5DE238B5}"/>
                </a:ext>
              </a:extLst>
            </p:cNvPr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oup 45">
            <a:extLst>
              <a:ext uri="{FF2B5EF4-FFF2-40B4-BE49-F238E27FC236}">
                <a16:creationId xmlns:a16="http://schemas.microsoft.com/office/drawing/2014/main" xmlns="" id="{2F4B79BA-2DE3-4E27-AE22-B23A8943F51E}"/>
              </a:ext>
            </a:extLst>
          </p:cNvPr>
          <p:cNvGrpSpPr/>
          <p:nvPr/>
        </p:nvGrpSpPr>
        <p:grpSpPr>
          <a:xfrm>
            <a:off x="7158807" y="4059103"/>
            <a:ext cx="1951123" cy="504056"/>
            <a:chOff x="1748034" y="2643770"/>
            <a:chExt cx="1951123" cy="504056"/>
          </a:xfrm>
          <a:solidFill>
            <a:srgbClr val="FFC000"/>
          </a:solidFill>
        </p:grpSpPr>
        <p:sp>
          <p:nvSpPr>
            <p:cNvPr id="41" name="Rectangle 42">
              <a:extLst>
                <a:ext uri="{FF2B5EF4-FFF2-40B4-BE49-F238E27FC236}">
                  <a16:creationId xmlns:a16="http://schemas.microsoft.com/office/drawing/2014/main" xmlns="" id="{0215B56B-57F8-4D6D-9C9A-516CEDB60CA4}"/>
                </a:ext>
              </a:extLst>
            </p:cNvPr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Diamond 47">
              <a:extLst>
                <a:ext uri="{FF2B5EF4-FFF2-40B4-BE49-F238E27FC236}">
                  <a16:creationId xmlns:a16="http://schemas.microsoft.com/office/drawing/2014/main" xmlns="" id="{7541E0FA-9FAE-447B-816D-0A169A792BE8}"/>
                </a:ext>
              </a:extLst>
            </p:cNvPr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Group 36">
            <a:extLst>
              <a:ext uri="{FF2B5EF4-FFF2-40B4-BE49-F238E27FC236}">
                <a16:creationId xmlns:a16="http://schemas.microsoft.com/office/drawing/2014/main" xmlns="" id="{11886E61-0A82-4128-A0F4-B0BD4B379AD6}"/>
              </a:ext>
            </a:extLst>
          </p:cNvPr>
          <p:cNvGrpSpPr/>
          <p:nvPr/>
        </p:nvGrpSpPr>
        <p:grpSpPr>
          <a:xfrm>
            <a:off x="5542085" y="4087678"/>
            <a:ext cx="1951123" cy="504056"/>
            <a:chOff x="1748034" y="2643770"/>
            <a:chExt cx="1951123" cy="504056"/>
          </a:xfrm>
          <a:solidFill>
            <a:schemeClr val="bg2">
              <a:lumMod val="50000"/>
            </a:schemeClr>
          </a:solidFill>
        </p:grpSpPr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xmlns="" id="{394B294E-5DF1-4C6C-9849-3D72953159C4}"/>
                </a:ext>
              </a:extLst>
            </p:cNvPr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Diamond 22">
              <a:extLst>
                <a:ext uri="{FF2B5EF4-FFF2-40B4-BE49-F238E27FC236}">
                  <a16:creationId xmlns:a16="http://schemas.microsoft.com/office/drawing/2014/main" xmlns="" id="{3B68E412-37A7-4066-BBC9-8599D7347139}"/>
                </a:ext>
              </a:extLst>
            </p:cNvPr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6" name="Diamond 18">
            <a:extLst>
              <a:ext uri="{FF2B5EF4-FFF2-40B4-BE49-F238E27FC236}">
                <a16:creationId xmlns:a16="http://schemas.microsoft.com/office/drawing/2014/main" xmlns="" id="{AC2EBBAF-82AE-4630-970A-2DABCD99BC4F}"/>
              </a:ext>
            </a:extLst>
          </p:cNvPr>
          <p:cNvSpPr/>
          <p:nvPr/>
        </p:nvSpPr>
        <p:spPr>
          <a:xfrm>
            <a:off x="4188046" y="4185546"/>
            <a:ext cx="1735441" cy="288000"/>
          </a:xfrm>
          <a:custGeom>
            <a:avLst/>
            <a:gdLst/>
            <a:ahLst/>
            <a:cxnLst/>
            <a:rect l="l" t="t" r="r" b="b"/>
            <a:pathLst>
              <a:path w="1735441" h="288000">
                <a:moveTo>
                  <a:pt x="144000" y="0"/>
                </a:moveTo>
                <a:lnTo>
                  <a:pt x="243000" y="99000"/>
                </a:lnTo>
                <a:lnTo>
                  <a:pt x="1492441" y="99000"/>
                </a:lnTo>
                <a:lnTo>
                  <a:pt x="1591441" y="0"/>
                </a:lnTo>
                <a:lnTo>
                  <a:pt x="1735441" y="144000"/>
                </a:lnTo>
                <a:lnTo>
                  <a:pt x="1591441" y="288000"/>
                </a:lnTo>
                <a:lnTo>
                  <a:pt x="1492441" y="189000"/>
                </a:lnTo>
                <a:lnTo>
                  <a:pt x="243000" y="189000"/>
                </a:lnTo>
                <a:lnTo>
                  <a:pt x="144000" y="288000"/>
                </a:lnTo>
                <a:lnTo>
                  <a:pt x="0" y="144000"/>
                </a:lnTo>
                <a:close/>
              </a:path>
            </a:pathLst>
          </a:custGeom>
          <a:solidFill>
            <a:srgbClr val="FFC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F9C8F50-B955-4DF0-9CDC-D9EC10F01AC5}"/>
              </a:ext>
            </a:extLst>
          </p:cNvPr>
          <p:cNvSpPr txBox="1"/>
          <p:nvPr/>
        </p:nvSpPr>
        <p:spPr>
          <a:xfrm>
            <a:off x="10001459" y="3411985"/>
            <a:ext cx="102299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k-KZ" altLang="ko-KR" sz="2400" b="1" dirty="0" smtClean="0">
                <a:solidFill>
                  <a:srgbClr val="0070C0"/>
                </a:solidFill>
                <a:cs typeface="Arial" pitchFamily="34" charset="0"/>
              </a:rPr>
              <a:t>3</a:t>
            </a:r>
            <a:r>
              <a:rPr lang="kk-KZ" altLang="ko-KR" sz="2400" b="1" dirty="0">
                <a:solidFill>
                  <a:srgbClr val="0070C0"/>
                </a:solidFill>
                <a:cs typeface="Arial" pitchFamily="34" charset="0"/>
              </a:rPr>
              <a:t>0</a:t>
            </a:r>
            <a:endParaRPr lang="ko-KR" altLang="en-US" sz="2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E0F5FDC-71CC-4413-9095-CC66B873096C}"/>
              </a:ext>
            </a:extLst>
          </p:cNvPr>
          <p:cNvSpPr txBox="1"/>
          <p:nvPr/>
        </p:nvSpPr>
        <p:spPr>
          <a:xfrm>
            <a:off x="8537085" y="3411985"/>
            <a:ext cx="8172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rgbClr val="0070C0"/>
                </a:solidFill>
                <a:cs typeface="Arial" pitchFamily="34" charset="0"/>
              </a:rPr>
              <a:t>52</a:t>
            </a:r>
            <a:endParaRPr lang="ko-KR" altLang="en-US" sz="2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B0CADF0-8E7F-4CAD-874E-525CB03C459C}"/>
              </a:ext>
            </a:extLst>
          </p:cNvPr>
          <p:cNvSpPr txBox="1"/>
          <p:nvPr/>
        </p:nvSpPr>
        <p:spPr>
          <a:xfrm>
            <a:off x="6970821" y="3411985"/>
            <a:ext cx="8172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rgbClr val="0070C0"/>
                </a:solidFill>
                <a:cs typeface="Arial" pitchFamily="34" charset="0"/>
              </a:rPr>
              <a:t>102</a:t>
            </a:r>
            <a:endParaRPr lang="ko-KR" altLang="en-US" sz="2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A8BF538-7F6B-441D-A8D4-81A570AA369A}"/>
              </a:ext>
            </a:extLst>
          </p:cNvPr>
          <p:cNvSpPr txBox="1"/>
          <p:nvPr/>
        </p:nvSpPr>
        <p:spPr>
          <a:xfrm>
            <a:off x="5404557" y="3411985"/>
            <a:ext cx="8172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rgbClr val="0070C0"/>
                </a:solidFill>
                <a:cs typeface="Arial" pitchFamily="34" charset="0"/>
              </a:rPr>
              <a:t>30</a:t>
            </a:r>
            <a:endParaRPr lang="en-US" altLang="ko-KR" sz="2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29EE5BA-2665-4337-8E5D-9BB6CDA2A5A9}"/>
              </a:ext>
            </a:extLst>
          </p:cNvPr>
          <p:cNvSpPr txBox="1"/>
          <p:nvPr/>
        </p:nvSpPr>
        <p:spPr>
          <a:xfrm>
            <a:off x="5092709" y="4888530"/>
            <a:ext cx="140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altLang="ko-KR" sz="1400" b="1" dirty="0">
                <a:latin typeface="+mj-lt"/>
                <a:cs typeface="Arial" pitchFamily="34" charset="0"/>
              </a:rPr>
              <a:t>ВРАЧЕЙ</a:t>
            </a:r>
            <a:endParaRPr lang="ko-KR" altLang="en-US" sz="1400" b="1" dirty="0">
              <a:latin typeface="+mj-lt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22025B6-6E6D-4A3C-84D1-AB796C4328CF}"/>
              </a:ext>
            </a:extLst>
          </p:cNvPr>
          <p:cNvSpPr txBox="1"/>
          <p:nvPr/>
        </p:nvSpPr>
        <p:spPr>
          <a:xfrm>
            <a:off x="6662481" y="4888530"/>
            <a:ext cx="140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+mj-lt"/>
                <a:cs typeface="Times New Roman" pitchFamily="18" charset="0"/>
              </a:rPr>
              <a:t>МЕД. СЕСТЁР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D3C1CDB-AB7A-4137-A9D1-4AAB36163DC0}"/>
              </a:ext>
            </a:extLst>
          </p:cNvPr>
          <p:cNvSpPr txBox="1"/>
          <p:nvPr/>
        </p:nvSpPr>
        <p:spPr>
          <a:xfrm>
            <a:off x="8232253" y="4888530"/>
            <a:ext cx="140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>
                <a:latin typeface="+mj-lt"/>
                <a:cs typeface="Arial" pitchFamily="34" charset="0"/>
              </a:rPr>
              <a:t>САНИТАРОВ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094B410-D990-41E9-96B1-062ED236B21B}"/>
              </a:ext>
            </a:extLst>
          </p:cNvPr>
          <p:cNvSpPr txBox="1"/>
          <p:nvPr/>
        </p:nvSpPr>
        <p:spPr>
          <a:xfrm>
            <a:off x="9782974" y="4640880"/>
            <a:ext cx="1402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>
                <a:latin typeface="+mj-lt"/>
                <a:cs typeface="Arial" pitchFamily="34" charset="0"/>
              </a:rPr>
              <a:t>ПРОЧИЙ ПЕРСОНАЛ</a:t>
            </a:r>
          </a:p>
        </p:txBody>
      </p:sp>
      <p:pic>
        <p:nvPicPr>
          <p:cNvPr id="5" name="Рисунок 4" descr="Изображение выглядит как человек, палата, комната, дзюдо&#10;&#10;Автоматически созданное описание">
            <a:extLst>
              <a:ext uri="{FF2B5EF4-FFF2-40B4-BE49-F238E27FC236}">
                <a16:creationId xmlns:a16="http://schemas.microsoft.com/office/drawing/2014/main" xmlns="" id="{DDC834B8-DFB7-4303-9C08-CEF97B7D19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3" r="41662"/>
          <a:stretch/>
        </p:blipFill>
        <p:spPr>
          <a:xfrm>
            <a:off x="1" y="1087120"/>
            <a:ext cx="5099923" cy="5770880"/>
          </a:xfrm>
          <a:prstGeom prst="rect">
            <a:avLst/>
          </a:prstGeom>
        </p:spPr>
      </p:pic>
      <p:grpSp>
        <p:nvGrpSpPr>
          <p:cNvPr id="7" name="Group 48">
            <a:extLst>
              <a:ext uri="{FF2B5EF4-FFF2-40B4-BE49-F238E27FC236}">
                <a16:creationId xmlns:a16="http://schemas.microsoft.com/office/drawing/2014/main" xmlns="" id="{998F222E-9B9C-4FC4-AC4F-3C15AFEDF9ED}"/>
              </a:ext>
            </a:extLst>
          </p:cNvPr>
          <p:cNvGrpSpPr/>
          <p:nvPr/>
        </p:nvGrpSpPr>
        <p:grpSpPr>
          <a:xfrm>
            <a:off x="5404557" y="1587990"/>
            <a:ext cx="5800274" cy="1644177"/>
            <a:chOff x="1748034" y="2643770"/>
            <a:chExt cx="1951123" cy="504056"/>
          </a:xfrm>
          <a:solidFill>
            <a:schemeClr val="bg2">
              <a:lumMod val="50000"/>
            </a:schemeClr>
          </a:solidFill>
        </p:grpSpPr>
        <p:sp>
          <p:nvSpPr>
            <p:cNvPr id="66" name="Rectangle 42">
              <a:extLst>
                <a:ext uri="{FF2B5EF4-FFF2-40B4-BE49-F238E27FC236}">
                  <a16:creationId xmlns:a16="http://schemas.microsoft.com/office/drawing/2014/main" xmlns="" id="{09DB0EC5-8F3C-4709-8431-E191D1FC0E1D}"/>
                </a:ext>
              </a:extLst>
            </p:cNvPr>
            <p:cNvSpPr/>
            <p:nvPr/>
          </p:nvSpPr>
          <p:spPr>
            <a:xfrm>
              <a:off x="2129436" y="2758325"/>
              <a:ext cx="1569721" cy="288000"/>
            </a:xfrm>
            <a:custGeom>
              <a:avLst/>
              <a:gdLst/>
              <a:ahLst/>
              <a:cxnLst/>
              <a:rect l="l" t="t" r="r" b="b"/>
              <a:pathLst>
                <a:path w="1569721" h="288000">
                  <a:moveTo>
                    <a:pt x="1425721" y="0"/>
                  </a:moveTo>
                  <a:lnTo>
                    <a:pt x="1569721" y="144000"/>
                  </a:lnTo>
                  <a:lnTo>
                    <a:pt x="1425721" y="288000"/>
                  </a:lnTo>
                  <a:lnTo>
                    <a:pt x="1326721" y="189000"/>
                  </a:lnTo>
                  <a:lnTo>
                    <a:pt x="0" y="189000"/>
                  </a:lnTo>
                  <a:lnTo>
                    <a:pt x="0" y="99000"/>
                  </a:lnTo>
                  <a:lnTo>
                    <a:pt x="1326721" y="99000"/>
                  </a:lnTo>
                  <a:close/>
                </a:path>
              </a:pathLst>
            </a:cu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Diamond 50">
              <a:extLst>
                <a:ext uri="{FF2B5EF4-FFF2-40B4-BE49-F238E27FC236}">
                  <a16:creationId xmlns:a16="http://schemas.microsoft.com/office/drawing/2014/main" xmlns="" id="{8F72B8ED-BA98-48E4-A504-03C5C49396A0}"/>
                </a:ext>
              </a:extLst>
            </p:cNvPr>
            <p:cNvSpPr/>
            <p:nvPr/>
          </p:nvSpPr>
          <p:spPr>
            <a:xfrm>
              <a:off x="1748034" y="2643770"/>
              <a:ext cx="504056" cy="504056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k-KZ" altLang="ko-KR" sz="2400" b="1" dirty="0" smtClean="0"/>
                <a:t>214</a:t>
              </a:r>
              <a:endParaRPr lang="ko-KR" altLang="en-US" sz="2400" b="1" dirty="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A1A5EC4-8BFE-45DE-8880-F404FB57C2EB}"/>
              </a:ext>
            </a:extLst>
          </p:cNvPr>
          <p:cNvSpPr txBox="1"/>
          <p:nvPr/>
        </p:nvSpPr>
        <p:spPr>
          <a:xfrm>
            <a:off x="6792582" y="1851460"/>
            <a:ext cx="2395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Всего в РБ работают</a:t>
            </a:r>
          </a:p>
        </p:txBody>
      </p:sp>
      <p:sp>
        <p:nvSpPr>
          <p:cNvPr id="71" name="Rectangle 42">
            <a:extLst>
              <a:ext uri="{FF2B5EF4-FFF2-40B4-BE49-F238E27FC236}">
                <a16:creationId xmlns:a16="http://schemas.microsoft.com/office/drawing/2014/main" xmlns="" id="{BAC2FA9F-211C-4080-A72E-5039DE123617}"/>
              </a:ext>
            </a:extLst>
          </p:cNvPr>
          <p:cNvSpPr/>
          <p:nvPr/>
        </p:nvSpPr>
        <p:spPr>
          <a:xfrm>
            <a:off x="6612466" y="2038640"/>
            <a:ext cx="4666447" cy="1059569"/>
          </a:xfrm>
          <a:custGeom>
            <a:avLst/>
            <a:gdLst/>
            <a:ahLst/>
            <a:cxnLst/>
            <a:rect l="l" t="t" r="r" b="b"/>
            <a:pathLst>
              <a:path w="1569721" h="288000">
                <a:moveTo>
                  <a:pt x="1425721" y="0"/>
                </a:moveTo>
                <a:lnTo>
                  <a:pt x="1569721" y="144000"/>
                </a:lnTo>
                <a:lnTo>
                  <a:pt x="1425721" y="288000"/>
                </a:lnTo>
                <a:lnTo>
                  <a:pt x="1326721" y="189000"/>
                </a:lnTo>
                <a:lnTo>
                  <a:pt x="0" y="189000"/>
                </a:lnTo>
                <a:lnTo>
                  <a:pt x="0" y="99000"/>
                </a:lnTo>
                <a:lnTo>
                  <a:pt x="1326721" y="99000"/>
                </a:lnTo>
                <a:close/>
              </a:path>
            </a:pathLst>
          </a:custGeom>
          <a:solidFill>
            <a:srgbClr val="FFC0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altLang="ko-KR" dirty="0">
                <a:solidFill>
                  <a:schemeClr val="tx1"/>
                </a:solidFill>
              </a:rPr>
              <a:t>сотрудников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BF7E2484-B58D-4156-A3EC-0AA05DCD53E1}"/>
              </a:ext>
            </a:extLst>
          </p:cNvPr>
          <p:cNvSpPr txBox="1"/>
          <p:nvPr/>
        </p:nvSpPr>
        <p:spPr>
          <a:xfrm>
            <a:off x="5302250" y="5223393"/>
            <a:ext cx="664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Кадровый дефицит</a:t>
            </a:r>
            <a:r>
              <a:rPr lang="ru-RU" sz="1400" b="1" cap="all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cap="all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cap="all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ВОП-3, врач терапевт, офтальмолог,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акушер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-гинеколог,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дерматовенеролог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эндокринолог, кардиолог.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0825" y="6203282"/>
            <a:ext cx="6225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4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k-KZ" altLang="ko-KR" sz="3200" dirty="0"/>
              <a:t>Текущая ситуация: материально-техническое оснащение</a:t>
            </a:r>
            <a:endParaRPr lang="ko-KR" altLang="en-US" sz="3200" dirty="0"/>
          </a:p>
        </p:txBody>
      </p:sp>
      <p:pic>
        <p:nvPicPr>
          <p:cNvPr id="17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="" xmlns:a16="http://schemas.microsoft.com/office/drawing/2014/main" id="{C21C3AE6-62DF-4722-AE0E-7CACE14AE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48" y="1578134"/>
            <a:ext cx="1816547" cy="1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1">
            <a:extLst>
              <a:ext uri="{FF2B5EF4-FFF2-40B4-BE49-F238E27FC236}">
                <a16:creationId xmlns="" xmlns:a16="http://schemas.microsoft.com/office/drawing/2014/main" id="{A11D8CDD-75E0-4BAA-A549-30F4DE6FEA11}"/>
              </a:ext>
            </a:extLst>
          </p:cNvPr>
          <p:cNvSpPr/>
          <p:nvPr/>
        </p:nvSpPr>
        <p:spPr>
          <a:xfrm>
            <a:off x="1861820" y="1569720"/>
            <a:ext cx="365760" cy="4610100"/>
          </a:xfrm>
          <a:custGeom>
            <a:avLst/>
            <a:gdLst>
              <a:gd name="connsiteX0" fmla="*/ 0 w 365760"/>
              <a:gd name="connsiteY0" fmla="*/ 0 h 5013960"/>
              <a:gd name="connsiteX1" fmla="*/ 0 w 365760"/>
              <a:gd name="connsiteY1" fmla="*/ 502920 h 5013960"/>
              <a:gd name="connsiteX2" fmla="*/ 365760 w 365760"/>
              <a:gd name="connsiteY2" fmla="*/ 502920 h 5013960"/>
              <a:gd name="connsiteX3" fmla="*/ 365760 w 365760"/>
              <a:gd name="connsiteY3" fmla="*/ 1249680 h 5013960"/>
              <a:gd name="connsiteX4" fmla="*/ 7620 w 365760"/>
              <a:gd name="connsiteY4" fmla="*/ 1249680 h 5013960"/>
              <a:gd name="connsiteX5" fmla="*/ 7620 w 365760"/>
              <a:gd name="connsiteY5" fmla="*/ 5013960 h 5013960"/>
              <a:gd name="connsiteX0" fmla="*/ 0 w 365760"/>
              <a:gd name="connsiteY0" fmla="*/ 0 h 4762500"/>
              <a:gd name="connsiteX1" fmla="*/ 0 w 365760"/>
              <a:gd name="connsiteY1" fmla="*/ 251460 h 4762500"/>
              <a:gd name="connsiteX2" fmla="*/ 365760 w 365760"/>
              <a:gd name="connsiteY2" fmla="*/ 251460 h 4762500"/>
              <a:gd name="connsiteX3" fmla="*/ 365760 w 365760"/>
              <a:gd name="connsiteY3" fmla="*/ 998220 h 4762500"/>
              <a:gd name="connsiteX4" fmla="*/ 7620 w 365760"/>
              <a:gd name="connsiteY4" fmla="*/ 998220 h 4762500"/>
              <a:gd name="connsiteX5" fmla="*/ 7620 w 365760"/>
              <a:gd name="connsiteY5" fmla="*/ 4762500 h 4762500"/>
              <a:gd name="connsiteX0" fmla="*/ 0 w 365760"/>
              <a:gd name="connsiteY0" fmla="*/ 0 h 4610100"/>
              <a:gd name="connsiteX1" fmla="*/ 0 w 365760"/>
              <a:gd name="connsiteY1" fmla="*/ 251460 h 4610100"/>
              <a:gd name="connsiteX2" fmla="*/ 365760 w 365760"/>
              <a:gd name="connsiteY2" fmla="*/ 251460 h 4610100"/>
              <a:gd name="connsiteX3" fmla="*/ 365760 w 365760"/>
              <a:gd name="connsiteY3" fmla="*/ 998220 h 4610100"/>
              <a:gd name="connsiteX4" fmla="*/ 7620 w 365760"/>
              <a:gd name="connsiteY4" fmla="*/ 998220 h 4610100"/>
              <a:gd name="connsiteX5" fmla="*/ 7620 w 365760"/>
              <a:gd name="connsiteY5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" h="4610100">
                <a:moveTo>
                  <a:pt x="0" y="0"/>
                </a:moveTo>
                <a:lnTo>
                  <a:pt x="0" y="251460"/>
                </a:lnTo>
                <a:lnTo>
                  <a:pt x="365760" y="251460"/>
                </a:lnTo>
                <a:lnTo>
                  <a:pt x="365760" y="998220"/>
                </a:lnTo>
                <a:lnTo>
                  <a:pt x="7620" y="998220"/>
                </a:lnTo>
                <a:lnTo>
                  <a:pt x="7620" y="4610100"/>
                </a:lnTo>
              </a:path>
            </a:pathLst>
          </a:custGeom>
          <a:ln w="34925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5A05578-7230-4A07-A029-C0CD5251A371}"/>
              </a:ext>
            </a:extLst>
          </p:cNvPr>
          <p:cNvSpPr txBox="1"/>
          <p:nvPr/>
        </p:nvSpPr>
        <p:spPr>
          <a:xfrm>
            <a:off x="3154124" y="1587501"/>
            <a:ext cx="8715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cs typeface="Times New Roman" pitchFamily="18" charset="0"/>
            </a:endParaRPr>
          </a:p>
          <a:p>
            <a:r>
              <a:rPr lang="ru-RU" sz="2000" b="1" dirty="0" smtClean="0">
                <a:cs typeface="Times New Roman" pitchFamily="18" charset="0"/>
              </a:rPr>
              <a:t>  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Флюрограф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 единица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Аппарат 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холтерского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мониторирования,мСМАД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УЗИ аппарат 2 единицы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ФГДС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аппарат 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единица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Стоматологическое оборудование 2 единицы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ЭКГ аппарат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единиц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ИВЛ аппараты 3 единицы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Физио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оборудование 10 единиц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Клиническое лаборатория   единиц анализаторов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Оснащенный пищеблок для организации круглосуточного питания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Укомплектованные рабочие места для персонала: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мебель, орг. техника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периферия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6">
            <a:extLst>
              <a:ext uri="{FF2B5EF4-FFF2-40B4-BE49-F238E27FC236}">
                <a16:creationId xmlns="" xmlns:a16="http://schemas.microsoft.com/office/drawing/2014/main" id="{6DF3E51D-B355-454A-B9A5-DC3CA7653DDF}"/>
              </a:ext>
            </a:extLst>
          </p:cNvPr>
          <p:cNvSpPr/>
          <p:nvPr/>
        </p:nvSpPr>
        <p:spPr>
          <a:xfrm>
            <a:off x="2582507" y="5942041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6">
            <a:extLst>
              <a:ext uri="{FF2B5EF4-FFF2-40B4-BE49-F238E27FC236}">
                <a16:creationId xmlns="" xmlns:a16="http://schemas.microsoft.com/office/drawing/2014/main" id="{42035B53-2AC3-4E32-925E-1460CC61FE11}"/>
              </a:ext>
            </a:extLst>
          </p:cNvPr>
          <p:cNvSpPr/>
          <p:nvPr/>
        </p:nvSpPr>
        <p:spPr>
          <a:xfrm>
            <a:off x="2595207" y="3830028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ounded Rectangle 6">
            <a:extLst>
              <a:ext uri="{FF2B5EF4-FFF2-40B4-BE49-F238E27FC236}">
                <a16:creationId xmlns="" xmlns:a16="http://schemas.microsoft.com/office/drawing/2014/main" id="{29F08285-1645-4262-BB68-666949C0DB5D}"/>
              </a:ext>
            </a:extLst>
          </p:cNvPr>
          <p:cNvSpPr/>
          <p:nvPr/>
        </p:nvSpPr>
        <p:spPr>
          <a:xfrm>
            <a:off x="2595207" y="2329522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6">
            <a:extLst>
              <a:ext uri="{FF2B5EF4-FFF2-40B4-BE49-F238E27FC236}">
                <a16:creationId xmlns="" xmlns:a16="http://schemas.microsoft.com/office/drawing/2014/main" id="{AB002278-AD64-4495-8F36-EC406E6EDB7E}"/>
              </a:ext>
            </a:extLst>
          </p:cNvPr>
          <p:cNvSpPr/>
          <p:nvPr/>
        </p:nvSpPr>
        <p:spPr>
          <a:xfrm>
            <a:off x="2607907" y="4988613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ounded Rectangle 6">
            <a:extLst>
              <a:ext uri="{FF2B5EF4-FFF2-40B4-BE49-F238E27FC236}">
                <a16:creationId xmlns="" xmlns:a16="http://schemas.microsoft.com/office/drawing/2014/main" id="{5658261F-AAF1-4676-8D38-310BFD0B1884}"/>
              </a:ext>
            </a:extLst>
          </p:cNvPr>
          <p:cNvSpPr/>
          <p:nvPr/>
        </p:nvSpPr>
        <p:spPr>
          <a:xfrm>
            <a:off x="2569807" y="4440606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Rounded Rectangle 6">
            <a:extLst>
              <a:ext uri="{FF2B5EF4-FFF2-40B4-BE49-F238E27FC236}">
                <a16:creationId xmlns="" xmlns:a16="http://schemas.microsoft.com/office/drawing/2014/main" id="{374BF1C7-CBAD-47CC-92BA-AD97A11D327F}"/>
              </a:ext>
            </a:extLst>
          </p:cNvPr>
          <p:cNvSpPr/>
          <p:nvPr/>
        </p:nvSpPr>
        <p:spPr>
          <a:xfrm>
            <a:off x="2544407" y="2925494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ounded Rectangle 6">
            <a:extLst>
              <a:ext uri="{FF2B5EF4-FFF2-40B4-BE49-F238E27FC236}">
                <a16:creationId xmlns="" xmlns:a16="http://schemas.microsoft.com/office/drawing/2014/main" id="{88518239-1159-4133-9E5B-3F727ED121D4}"/>
              </a:ext>
            </a:extLst>
          </p:cNvPr>
          <p:cNvSpPr/>
          <p:nvPr/>
        </p:nvSpPr>
        <p:spPr>
          <a:xfrm>
            <a:off x="2569807" y="3538778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ounded Rectangle 6">
            <a:extLst>
              <a:ext uri="{FF2B5EF4-FFF2-40B4-BE49-F238E27FC236}">
                <a16:creationId xmlns="" xmlns:a16="http://schemas.microsoft.com/office/drawing/2014/main" id="{2D672DF6-746B-4C8E-A333-914A24928C1B}"/>
              </a:ext>
            </a:extLst>
          </p:cNvPr>
          <p:cNvSpPr/>
          <p:nvPr/>
        </p:nvSpPr>
        <p:spPr>
          <a:xfrm>
            <a:off x="2557107" y="2597072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ounded Rectangle 6">
            <a:extLst>
              <a:ext uri="{FF2B5EF4-FFF2-40B4-BE49-F238E27FC236}">
                <a16:creationId xmlns="" xmlns:a16="http://schemas.microsoft.com/office/drawing/2014/main" id="{2EFEB118-855B-40CC-B8BB-C28FD8AA723B}"/>
              </a:ext>
            </a:extLst>
          </p:cNvPr>
          <p:cNvSpPr/>
          <p:nvPr/>
        </p:nvSpPr>
        <p:spPr>
          <a:xfrm>
            <a:off x="2595207" y="5395863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00C7AEC-95EF-40E3-A3DA-C859FC85B3BE}"/>
              </a:ext>
            </a:extLst>
          </p:cNvPr>
          <p:cNvSpPr txBox="1"/>
          <p:nvPr/>
        </p:nvSpPr>
        <p:spPr>
          <a:xfrm>
            <a:off x="2575334" y="1254069"/>
            <a:ext cx="5166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Расставить иконки по степени износа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="" xmlns:a16="http://schemas.microsoft.com/office/drawing/2014/main" id="{8E1C2575-4DFC-41CC-8700-9E92680790BA}"/>
              </a:ext>
            </a:extLst>
          </p:cNvPr>
          <p:cNvCxnSpPr/>
          <p:nvPr/>
        </p:nvCxnSpPr>
        <p:spPr>
          <a:xfrm flipH="1">
            <a:off x="2921839" y="1578134"/>
            <a:ext cx="370001" cy="392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6">
            <a:extLst>
              <a:ext uri="{FF2B5EF4-FFF2-40B4-BE49-F238E27FC236}">
                <a16:creationId xmlns="" xmlns:a16="http://schemas.microsoft.com/office/drawing/2014/main" id="{29F08285-1645-4262-BB68-666949C0DB5D}"/>
              </a:ext>
            </a:extLst>
          </p:cNvPr>
          <p:cNvSpPr/>
          <p:nvPr/>
        </p:nvSpPr>
        <p:spPr>
          <a:xfrm>
            <a:off x="2595207" y="1783422"/>
            <a:ext cx="401993" cy="210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238500" y="1644134"/>
            <a:ext cx="3358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Рентген аппарат 1 единица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76600" y="5930146"/>
            <a:ext cx="294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Автопарк 9 единиц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6">
            <a:extLst>
              <a:ext uri="{FF2B5EF4-FFF2-40B4-BE49-F238E27FC236}">
                <a16:creationId xmlns="" xmlns:a16="http://schemas.microsoft.com/office/drawing/2014/main" id="{29F08285-1645-4262-BB68-666949C0DB5D}"/>
              </a:ext>
            </a:extLst>
          </p:cNvPr>
          <p:cNvSpPr/>
          <p:nvPr/>
        </p:nvSpPr>
        <p:spPr>
          <a:xfrm>
            <a:off x="2582507" y="2037422"/>
            <a:ext cx="401993" cy="210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Прямоугольник 39"/>
          <p:cNvSpPr/>
          <p:nvPr/>
        </p:nvSpPr>
        <p:spPr>
          <a:xfrm>
            <a:off x="3232884" y="1974334"/>
            <a:ext cx="2605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Маммограф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 единица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6">
            <a:extLst>
              <a:ext uri="{FF2B5EF4-FFF2-40B4-BE49-F238E27FC236}">
                <a16:creationId xmlns="" xmlns:a16="http://schemas.microsoft.com/office/drawing/2014/main" id="{29F08285-1645-4262-BB68-666949C0DB5D}"/>
              </a:ext>
            </a:extLst>
          </p:cNvPr>
          <p:cNvSpPr/>
          <p:nvPr/>
        </p:nvSpPr>
        <p:spPr>
          <a:xfrm>
            <a:off x="2544407" y="3282022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ounded Rectangle 6">
            <a:extLst>
              <a:ext uri="{FF2B5EF4-FFF2-40B4-BE49-F238E27FC236}">
                <a16:creationId xmlns="" xmlns:a16="http://schemas.microsoft.com/office/drawing/2014/main" id="{88518239-1159-4133-9E5B-3F727ED121D4}"/>
              </a:ext>
            </a:extLst>
          </p:cNvPr>
          <p:cNvSpPr/>
          <p:nvPr/>
        </p:nvSpPr>
        <p:spPr>
          <a:xfrm>
            <a:off x="2569807" y="4122978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Rounded Rectangle 6">
            <a:extLst>
              <a:ext uri="{FF2B5EF4-FFF2-40B4-BE49-F238E27FC236}">
                <a16:creationId xmlns="" xmlns:a16="http://schemas.microsoft.com/office/drawing/2014/main" id="{6DF3E51D-B355-454A-B9A5-DC3CA7653DDF}"/>
              </a:ext>
            </a:extLst>
          </p:cNvPr>
          <p:cNvSpPr/>
          <p:nvPr/>
        </p:nvSpPr>
        <p:spPr>
          <a:xfrm>
            <a:off x="2582507" y="4722841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961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811577" y="1040938"/>
            <a:ext cx="6724603" cy="17975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улучшения и внедрения новых малоинвазивных хирургический технологий заключен договор с АО «ННЦОТ»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г.Астаны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освоению метода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эндовидеохирургии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Дважды за 2022 и начало 2023 проведены мастер классы. За 2 месяц прооперированы более 15 пациентов в плановом порядке по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лапароскопическому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методу.</a:t>
            </a:r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4425" y="344270"/>
            <a:ext cx="6981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по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эндовидеохирургии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2" name="Picture 2" descr="C:\Users\Alser\Downloads\IMG_2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7575" y="438150"/>
            <a:ext cx="4395389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C:\Users\Alser\Downloads\c9f0774f-08a8-4948-9003-75cf27f073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981324"/>
            <a:ext cx="495300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C:\Users\Alser\Downloads\07b2a86e-fe64-4a38-84ca-ec2bbd7d7b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981323"/>
            <a:ext cx="439538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93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50568" y="402144"/>
            <a:ext cx="7049641" cy="426485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помощь молодым специалистам:</a:t>
            </a:r>
          </a:p>
          <a:p>
            <a:pPr marL="342900" indent="-342900">
              <a:buAutoNum type="arabicParenR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Подъемные выплаты в размере до 2,5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тенге от  управления здравоохранения Акмолинской области.</a:t>
            </a:r>
          </a:p>
          <a:p>
            <a:pPr marL="342900" indent="-342900">
              <a:buAutoNum type="arabicParenR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Подъемные выплаты в размере 70 МРП от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Жаркаинского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</a:p>
          <a:p>
            <a:pPr marL="342900" indent="-342900">
              <a:buAutoNum type="arabicParenR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арендного  благоустроенного жилья с возможностью последующего выкупа квартиры в собственность.</a:t>
            </a:r>
          </a:p>
          <a:p>
            <a:pPr marL="342900" indent="-342900">
              <a:buAutoNum type="arabicParenR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Внеочередное обеспечение местами в детских дошкольных и школьных учреждениях.</a:t>
            </a:r>
          </a:p>
          <a:p>
            <a:pPr marL="342900" indent="-342900">
              <a:buAutoNum type="arabicParenR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сотрудникам работающим в сельских населенных пунктах  коммунальных услуг.</a:t>
            </a:r>
          </a:p>
          <a:p>
            <a:pPr marL="342900" indent="-342900">
              <a:buAutoNum type="arabicParenR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6" name="Picture 2" descr="C:\Users\Компьютер\Downloads\IMG_45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969" y="3355372"/>
            <a:ext cx="4001984" cy="3330435"/>
          </a:xfrm>
          <a:prstGeom prst="rect">
            <a:avLst/>
          </a:prstGeom>
          <a:noFill/>
        </p:spPr>
      </p:pic>
      <p:pic>
        <p:nvPicPr>
          <p:cNvPr id="93187" name="Picture 3" descr="C:\Users\Компьютер\Downloads\IMG_4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2095" y="235632"/>
            <a:ext cx="4037610" cy="3089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3648</TotalTime>
  <Words>331</Words>
  <Application>Microsoft Office PowerPoint</Application>
  <PresentationFormat>Произвольный</PresentationFormat>
  <Paragraphs>65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Воздушный поток</vt:lpstr>
      <vt:lpstr>Contents Slide Master</vt:lpstr>
      <vt:lpstr>Документ</vt:lpstr>
      <vt:lpstr>Слайд 1</vt:lpstr>
      <vt:lpstr>,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</dc:creator>
  <cp:lastModifiedBy>Компьютер</cp:lastModifiedBy>
  <cp:revision>192</cp:revision>
  <dcterms:created xsi:type="dcterms:W3CDTF">2017-09-24T15:18:17Z</dcterms:created>
  <dcterms:modified xsi:type="dcterms:W3CDTF">2023-03-09T06:11:55Z</dcterms:modified>
</cp:coreProperties>
</file>