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12192000" cy="6858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 varScale="1">
        <p:scale>
          <a:sx n="87" d="100"/>
          <a:sy n="87" d="100"/>
        </p:scale>
        <p:origin x="499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/>
    <p:bodyStyle/>
    <p:otherStyle/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forms.gle/8TJXSyMw6S7qYM9X7" TargetMode="Externa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hyperlink" Target="https://forms.gle/8TJXSyMw6S7qYM9X7" TargetMode="Externa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71F4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g-photo"/>
          <p:cNvPicPr/>
          <p:nvPr/>
        </p:nvPicPr>
        <p:blipFill>
          <a:blip r:embed="rId2">
            <a:alphaModFix amt="20000"/>
          </a:blip>
          <a:srcRect l="10192" r="1019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</p:pic>
      <p:sp>
        <p:nvSpPr>
          <p:cNvPr id="3" name="kicker"/>
          <p:cNvSpPr txBox="1"/>
          <p:nvPr/>
        </p:nvSpPr>
        <p:spPr>
          <a:xfrm>
            <a:off x="889000" y="787400"/>
            <a:ext cx="10414000" cy="3810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 anchor="ctr"/>
          <a:lstStyle/>
          <a:p>
            <a:pPr algn="l">
              <a:lnSpc>
                <a:spcPct val="120000"/>
              </a:lnSpc>
            </a:pPr>
            <a:r>
              <a:rPr lang="en-US" sz="1800" b="1" kern="0" spc="500" noProof="1">
                <a:solidFill>
                  <a:srgbClr val="E4B95B"/>
                </a:solidFill>
                <a:latin typeface="Segoe UI"/>
                <a:ea typeface="Segoe UI"/>
              </a:rPr>
              <a:t>МЕЖДУНАРОДНЫЙ УЧЕБНЫЙ КУРС · ВПЕРВЫЕ В АСТАНЕ</a:t>
            </a:r>
            <a:endParaRPr lang="en-US" sz="1800" noProof="1"/>
          </a:p>
        </p:txBody>
      </p:sp>
      <p:sp>
        <p:nvSpPr>
          <p:cNvPr id="4" name="title"/>
          <p:cNvSpPr txBox="1"/>
          <p:nvPr/>
        </p:nvSpPr>
        <p:spPr>
          <a:xfrm>
            <a:off x="838200" y="1422400"/>
            <a:ext cx="10922000" cy="16256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t"/>
          <a:lstStyle/>
          <a:p>
            <a:pPr algn="l">
              <a:lnSpc>
                <a:spcPct val="110000"/>
              </a:lnSpc>
            </a:pPr>
            <a:r>
              <a:rPr lang="en-US" sz="5400" b="1" noProof="1">
                <a:solidFill>
                  <a:srgbClr val="FFFFFF"/>
                </a:solidFill>
                <a:latin typeface="Segoe UI"/>
                <a:ea typeface="Segoe UI"/>
              </a:rPr>
              <a:t>Интервенционные технологии</a:t>
            </a:r>
            <a:endParaRPr lang="en-US" sz="5400" noProof="1"/>
          </a:p>
          <a:p>
            <a:pPr algn="l">
              <a:lnSpc>
                <a:spcPct val="110000"/>
              </a:lnSpc>
            </a:pPr>
            <a:r>
              <a:rPr lang="en-US" sz="5400" b="1" noProof="1">
                <a:solidFill>
                  <a:srgbClr val="FFFFFF"/>
                </a:solidFill>
                <a:latin typeface="Segoe UI"/>
                <a:ea typeface="Segoe UI"/>
              </a:rPr>
              <a:t>в респираторной медицине</a:t>
            </a:r>
            <a:endParaRPr lang="en-US" sz="5400" noProof="1"/>
          </a:p>
        </p:txBody>
      </p:sp>
      <p:sp>
        <p:nvSpPr>
          <p:cNvPr id="5" name="subtitle"/>
          <p:cNvSpPr txBox="1"/>
          <p:nvPr/>
        </p:nvSpPr>
        <p:spPr>
          <a:xfrm>
            <a:off x="889000" y="3276600"/>
            <a:ext cx="8128000" cy="4318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 anchor="ctr"/>
          <a:lstStyle/>
          <a:p>
            <a:pPr algn="l">
              <a:lnSpc>
                <a:spcPct val="120000"/>
              </a:lnSpc>
            </a:pPr>
            <a:r>
              <a:rPr lang="en-US" sz="2400" noProof="1">
                <a:solidFill>
                  <a:srgbClr val="D9E2F0"/>
                </a:solidFill>
                <a:latin typeface="Segoe UI"/>
                <a:ea typeface="Segoe UI"/>
              </a:rPr>
              <a:t>Современные подходы к диагностике и лечению</a:t>
            </a:r>
            <a:endParaRPr lang="en-US" sz="2400" noProof="1"/>
          </a:p>
        </p:txBody>
      </p:sp>
      <p:sp>
        <p:nvSpPr>
          <p:cNvPr id="6" name="rule"/>
          <p:cNvSpPr/>
          <p:nvPr/>
        </p:nvSpPr>
        <p:spPr>
          <a:xfrm>
            <a:off x="889000" y="4648200"/>
            <a:ext cx="2032000" cy="50800"/>
          </a:xfrm>
          <a:prstGeom prst="rect">
            <a:avLst/>
          </a:prstGeom>
          <a:solidFill>
            <a:srgbClr val="E4B95B"/>
          </a:solidFill>
          <a:ln>
            <a:noFill/>
          </a:ln>
        </p:spPr>
      </p:sp>
      <p:sp>
        <p:nvSpPr>
          <p:cNvPr id="7" name="dates"/>
          <p:cNvSpPr txBox="1"/>
          <p:nvPr/>
        </p:nvSpPr>
        <p:spPr>
          <a:xfrm>
            <a:off x="889000" y="4927600"/>
            <a:ext cx="8382000" cy="127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t"/>
          <a:lstStyle/>
          <a:p>
            <a:pPr algn="l">
              <a:lnSpc>
                <a:spcPct val="145000"/>
              </a:lnSpc>
            </a:pPr>
            <a:r>
              <a:rPr lang="en-US" sz="3000" b="1" noProof="1">
                <a:solidFill>
                  <a:srgbClr val="FFFFFF"/>
                </a:solidFill>
                <a:latin typeface="Segoe UI"/>
                <a:ea typeface="Segoe UI"/>
              </a:rPr>
              <a:t>31 августа — 2 сентября 2026</a:t>
            </a:r>
            <a:endParaRPr lang="en-US" sz="3000" noProof="1"/>
          </a:p>
          <a:p>
            <a:pPr algn="l">
              <a:lnSpc>
                <a:spcPct val="145000"/>
              </a:lnSpc>
            </a:pPr>
            <a:r>
              <a:rPr lang="en-US" sz="2000" b="1" noProof="1">
                <a:solidFill>
                  <a:srgbClr val="D9E2F0"/>
                </a:solidFill>
                <a:latin typeface="Segoe UI"/>
                <a:ea typeface="Segoe UI"/>
              </a:rPr>
              <a:t>Медицинский университет Астана · ул. Бейбітшілік, 49А</a:t>
            </a:r>
            <a:endParaRPr lang="en-US" sz="3000" noProof="1"/>
          </a:p>
        </p:txBody>
      </p:sp>
      <p:sp>
        <p:nvSpPr>
          <p:cNvPr id="8" name="qr-card"/>
          <p:cNvSpPr/>
          <p:nvPr/>
        </p:nvSpPr>
        <p:spPr>
          <a:xfrm>
            <a:off x="9474200" y="4191000"/>
            <a:ext cx="2032000" cy="248920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>
            <a:noFill/>
          </a:ln>
        </p:spPr>
      </p:sp>
      <p:pic>
        <p:nvPicPr>
          <p:cNvPr id="9" name="qr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9639300" y="4343400"/>
            <a:ext cx="1701800" cy="1701800"/>
          </a:xfrm>
          <a:prstGeom prst="rect">
            <a:avLst/>
          </a:prstGeom>
          <a:ln>
            <a:noFill/>
          </a:ln>
        </p:spPr>
      </p:pic>
      <p:sp>
        <p:nvSpPr>
          <p:cNvPr id="10" name="qr-caption"/>
          <p:cNvSpPr txBox="1"/>
          <p:nvPr/>
        </p:nvSpPr>
        <p:spPr>
          <a:xfrm>
            <a:off x="9525000" y="6096000"/>
            <a:ext cx="1930400" cy="5334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t"/>
          <a:lstStyle/>
          <a:p>
            <a:pPr algn="ctr">
              <a:lnSpc>
                <a:spcPct val="125000"/>
              </a:lnSpc>
            </a:pPr>
            <a:r>
              <a:rPr lang="en-US" sz="1300" b="1" noProof="1">
                <a:solidFill>
                  <a:srgbClr val="071F44"/>
                </a:solidFill>
                <a:latin typeface="Segoe UI"/>
                <a:ea typeface="Segoe UI"/>
              </a:rPr>
              <a:t>Наведите камеру —</a:t>
            </a:r>
            <a:endParaRPr lang="en-US" sz="1300" noProof="1"/>
          </a:p>
          <a:p>
            <a:pPr algn="ctr">
              <a:lnSpc>
                <a:spcPct val="125000"/>
              </a:lnSpc>
            </a:pPr>
            <a:r>
              <a:rPr lang="en-US" sz="1300" b="1" noProof="1">
                <a:solidFill>
                  <a:srgbClr val="071F44"/>
                </a:solidFill>
                <a:latin typeface="Segoe UI"/>
                <a:ea typeface="Segoe UI"/>
              </a:rPr>
              <a:t>регистрация</a:t>
            </a:r>
            <a:endParaRPr lang="en-US" sz="1300" noProof="1"/>
          </a:p>
        </p:txBody>
      </p:sp>
      <p:sp>
        <p:nvSpPr>
          <p:cNvPr id="11" name="cta"/>
          <p:cNvSpPr txBox="1"/>
          <p:nvPr/>
        </p:nvSpPr>
        <p:spPr>
          <a:xfrm>
            <a:off x="889000" y="6350000"/>
            <a:ext cx="8128000" cy="3810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 anchor="ctr"/>
          <a:lstStyle/>
          <a:p>
            <a:pPr algn="l">
              <a:lnSpc>
                <a:spcPct val="120000"/>
              </a:lnSpc>
            </a:pPr>
            <a:r>
              <a:rPr lang="en-US" sz="2100" b="1" noProof="1">
                <a:solidFill>
                  <a:srgbClr val="E4B95B"/>
                </a:solidFill>
                <a:latin typeface="Segoe UI"/>
                <a:ea typeface="Segoe UI"/>
              </a:rPr>
              <a:t>Количество мест ограничено</a:t>
            </a:r>
            <a:endParaRPr lang="en-US" sz="2100" noProof="1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71F4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g-photo"/>
          <p:cNvPicPr/>
          <p:nvPr/>
        </p:nvPicPr>
        <p:blipFill>
          <a:blip r:embed="rId2">
            <a:alphaModFix amt="18000"/>
          </a:blip>
          <a:srcRect l="10192" r="1019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</p:pic>
      <p:sp>
        <p:nvSpPr>
          <p:cNvPr id="3" name="kicker"/>
          <p:cNvSpPr txBox="1"/>
          <p:nvPr/>
        </p:nvSpPr>
        <p:spPr>
          <a:xfrm>
            <a:off x="889000" y="1270000"/>
            <a:ext cx="8890000" cy="3302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 anchor="ctr"/>
          <a:lstStyle/>
          <a:p>
            <a:pPr algn="l">
              <a:lnSpc>
                <a:spcPct val="120000"/>
              </a:lnSpc>
            </a:pPr>
            <a:r>
              <a:rPr lang="en-US" sz="1500" b="1" kern="0" spc="400" noProof="1">
                <a:solidFill>
                  <a:srgbClr val="E4B95B"/>
                </a:solidFill>
                <a:latin typeface="Segoe UI"/>
                <a:ea typeface="Segoe UI"/>
              </a:rPr>
              <a:t>РЕГИСТРАЦИЯ ОТКРЫТА</a:t>
            </a:r>
            <a:endParaRPr lang="en-US" sz="1500" noProof="1"/>
          </a:p>
        </p:txBody>
      </p:sp>
      <p:sp>
        <p:nvSpPr>
          <p:cNvPr id="4" name="title"/>
          <p:cNvSpPr txBox="1"/>
          <p:nvPr/>
        </p:nvSpPr>
        <p:spPr>
          <a:xfrm>
            <a:off x="863600" y="1701800"/>
            <a:ext cx="12265660" cy="1651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t"/>
          <a:lstStyle/>
          <a:p>
            <a:pPr algn="l">
              <a:lnSpc>
                <a:spcPct val="115000"/>
              </a:lnSpc>
            </a:pPr>
            <a:r>
              <a:rPr lang="en-US" sz="4600" b="1" noProof="1">
                <a:solidFill>
                  <a:srgbClr val="FFFFFF"/>
                </a:solidFill>
                <a:latin typeface="Segoe UI"/>
                <a:ea typeface="Segoe UI"/>
              </a:rPr>
              <a:t>Успейте занять</a:t>
            </a:r>
            <a:endParaRPr lang="en-US" sz="4600" noProof="1"/>
          </a:p>
          <a:p>
            <a:pPr algn="l">
              <a:lnSpc>
                <a:spcPct val="115000"/>
              </a:lnSpc>
            </a:pPr>
            <a:r>
              <a:rPr lang="en-US" sz="4600" b="1" noProof="1">
                <a:solidFill>
                  <a:srgbClr val="FFFFFF"/>
                </a:solidFill>
                <a:latin typeface="Segoe UI"/>
                <a:ea typeface="Segoe UI"/>
              </a:rPr>
              <a:t>своё место</a:t>
            </a:r>
            <a:endParaRPr lang="en-US" sz="4600" noProof="1"/>
          </a:p>
        </p:txBody>
      </p:sp>
      <p:sp>
        <p:nvSpPr>
          <p:cNvPr id="5" name="subtitle"/>
          <p:cNvSpPr txBox="1"/>
          <p:nvPr/>
        </p:nvSpPr>
        <p:spPr>
          <a:xfrm>
            <a:off x="889000" y="3505200"/>
            <a:ext cx="7620000" cy="889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t"/>
          <a:lstStyle/>
          <a:p>
            <a:pPr algn="l">
              <a:lnSpc>
                <a:spcPct val="150000"/>
              </a:lnSpc>
            </a:pPr>
            <a:r>
              <a:rPr lang="en-US" sz="2100" noProof="1">
                <a:solidFill>
                  <a:srgbClr val="D9E2F0"/>
                </a:solidFill>
                <a:latin typeface="Segoe UI"/>
                <a:ea typeface="Segoe UI"/>
              </a:rPr>
              <a:t>Количество участников ограничено —</a:t>
            </a:r>
            <a:endParaRPr lang="en-US" sz="2100" noProof="1"/>
          </a:p>
          <a:p>
            <a:pPr algn="l">
              <a:lnSpc>
                <a:spcPct val="150000"/>
              </a:lnSpc>
            </a:pPr>
            <a:r>
              <a:rPr lang="en-US" sz="2100" noProof="1">
                <a:solidFill>
                  <a:srgbClr val="D9E2F0"/>
                </a:solidFill>
                <a:latin typeface="Segoe UI"/>
                <a:ea typeface="Segoe UI"/>
              </a:rPr>
              <a:t>заполните форму заранее</a:t>
            </a:r>
            <a:endParaRPr lang="en-US" sz="2100" noProof="1"/>
          </a:p>
        </p:txBody>
      </p:sp>
      <p:sp>
        <p:nvSpPr>
          <p:cNvPr id="6" name="link"/>
          <p:cNvSpPr txBox="1"/>
          <p:nvPr/>
        </p:nvSpPr>
        <p:spPr>
          <a:xfrm>
            <a:off x="889000" y="4521200"/>
            <a:ext cx="7874000" cy="4318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 anchor="ctr"/>
          <a:lstStyle/>
          <a:p>
            <a:pPr algn="l">
              <a:lnSpc>
                <a:spcPct val="120000"/>
              </a:lnSpc>
            </a:pPr>
            <a:r>
              <a:rPr lang="en-US" sz="2100" b="1" u="sng" noProof="1">
                <a:solidFill>
                  <a:srgbClr val="E4B95B"/>
                </a:solidFill>
                <a:latin typeface="Segoe UI"/>
                <a:ea typeface="Segoe UI"/>
                <a:hlinkClick r:id="rId3"/>
              </a:rPr>
              <a:t>forms.gle/8TJXSyMw6S7qYM9X7</a:t>
            </a:r>
            <a:endParaRPr lang="en-US" sz="2100" noProof="1"/>
          </a:p>
        </p:txBody>
      </p:sp>
      <p:sp>
        <p:nvSpPr>
          <p:cNvPr id="7" name="contact"/>
          <p:cNvSpPr txBox="1"/>
          <p:nvPr/>
        </p:nvSpPr>
        <p:spPr>
          <a:xfrm>
            <a:off x="863600" y="5880100"/>
            <a:ext cx="7874000" cy="889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t"/>
          <a:lstStyle/>
          <a:p>
            <a:pPr algn="l">
              <a:lnSpc>
                <a:spcPct val="160000"/>
              </a:lnSpc>
            </a:pPr>
            <a:r>
              <a:rPr lang="en-US" sz="1800" b="1" noProof="1">
                <a:solidFill>
                  <a:srgbClr val="D9E2F0"/>
                </a:solidFill>
                <a:latin typeface="Segoe UI"/>
                <a:ea typeface="Segoe UI"/>
              </a:rPr>
              <a:t>+7 700 021 </a:t>
            </a:r>
            <a:r>
              <a:rPr lang="en-US" sz="1800" b="1" noProof="1" smtClean="0">
                <a:solidFill>
                  <a:srgbClr val="D9E2F0"/>
                </a:solidFill>
                <a:latin typeface="Segoe UI"/>
                <a:ea typeface="Segoe UI"/>
              </a:rPr>
              <a:t>6818</a:t>
            </a:r>
            <a:endParaRPr lang="en-US" sz="1800" noProof="1"/>
          </a:p>
        </p:txBody>
      </p:sp>
      <p:sp>
        <p:nvSpPr>
          <p:cNvPr id="8" name="qr-card"/>
          <p:cNvSpPr/>
          <p:nvPr/>
        </p:nvSpPr>
        <p:spPr>
          <a:xfrm>
            <a:off x="9194800" y="1651000"/>
            <a:ext cx="2413000" cy="292100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>
            <a:noFill/>
          </a:ln>
        </p:spPr>
      </p:sp>
      <p:pic>
        <p:nvPicPr>
          <p:cNvPr id="9" name="qr"/>
          <p:cNvPicPr/>
          <p:nvPr/>
        </p:nvPicPr>
        <p:blipFill>
          <a:blip r:embed="rId4"/>
          <a:srcRect/>
          <a:stretch>
            <a:fillRect/>
          </a:stretch>
        </p:blipFill>
        <p:spPr>
          <a:xfrm>
            <a:off x="9385300" y="1854200"/>
            <a:ext cx="2032000" cy="2032000"/>
          </a:xfrm>
          <a:prstGeom prst="rect">
            <a:avLst/>
          </a:prstGeom>
          <a:ln>
            <a:noFill/>
          </a:ln>
        </p:spPr>
      </p:pic>
      <p:sp>
        <p:nvSpPr>
          <p:cNvPr id="10" name="qr-caption"/>
          <p:cNvSpPr txBox="1"/>
          <p:nvPr/>
        </p:nvSpPr>
        <p:spPr>
          <a:xfrm>
            <a:off x="9220200" y="3962400"/>
            <a:ext cx="2362200" cy="5588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t"/>
          <a:lstStyle/>
          <a:p>
            <a:pPr algn="ctr">
              <a:lnSpc>
                <a:spcPct val="130000"/>
              </a:lnSpc>
            </a:pPr>
            <a:r>
              <a:rPr lang="en-US" sz="1350" b="1" noProof="1">
                <a:solidFill>
                  <a:srgbClr val="071F44"/>
                </a:solidFill>
                <a:latin typeface="Segoe UI"/>
                <a:ea typeface="Segoe UI"/>
              </a:rPr>
              <a:t>Наведите камеру —</a:t>
            </a:r>
            <a:endParaRPr lang="en-US" sz="1350" noProof="1"/>
          </a:p>
          <a:p>
            <a:pPr algn="ctr">
              <a:lnSpc>
                <a:spcPct val="130000"/>
              </a:lnSpc>
            </a:pPr>
            <a:r>
              <a:rPr lang="en-US" sz="1350" b="1" noProof="1">
                <a:solidFill>
                  <a:srgbClr val="071F44"/>
                </a:solidFill>
                <a:latin typeface="Segoe UI"/>
                <a:ea typeface="Segoe UI"/>
              </a:rPr>
              <a:t>форма регистрации</a:t>
            </a:r>
            <a:endParaRPr lang="en-US" sz="1350" noProof="1"/>
          </a:p>
        </p:txBody>
      </p:sp>
      <p:sp>
        <p:nvSpPr>
          <p:cNvPr id="11" name="footer"/>
          <p:cNvSpPr txBox="1"/>
          <p:nvPr/>
        </p:nvSpPr>
        <p:spPr>
          <a:xfrm>
            <a:off x="889000" y="6324600"/>
            <a:ext cx="10414000" cy="3048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 anchor="ctr"/>
          <a:lstStyle/>
          <a:p>
            <a:pPr algn="l">
              <a:lnSpc>
                <a:spcPct val="120000"/>
              </a:lnSpc>
            </a:pPr>
            <a:r>
              <a:rPr lang="en-US" sz="1400" noProof="1">
                <a:solidFill>
                  <a:srgbClr val="9FB6D6"/>
                </a:solidFill>
                <a:latin typeface="Segoe UI"/>
                <a:ea typeface="Segoe UI"/>
              </a:rPr>
              <a:t>31 августа — 2 сентября 2026 · Медицинский университет Астана · ул. Бейбітшілік, 49А</a:t>
            </a:r>
            <a:endParaRPr lang="en-US" sz="1400" noProof="1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71F4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icker"/>
          <p:cNvSpPr txBox="1"/>
          <p:nvPr/>
        </p:nvSpPr>
        <p:spPr>
          <a:xfrm>
            <a:off x="889000" y="1066800"/>
            <a:ext cx="8890000" cy="3302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 anchor="ctr"/>
          <a:lstStyle/>
          <a:p>
            <a:pPr algn="l">
              <a:lnSpc>
                <a:spcPct val="120000"/>
              </a:lnSpc>
            </a:pPr>
            <a:r>
              <a:rPr lang="en-US" sz="1500" b="1" kern="0" spc="400" noProof="1">
                <a:solidFill>
                  <a:srgbClr val="E4B95B"/>
                </a:solidFill>
                <a:latin typeface="Segoe UI"/>
                <a:ea typeface="Segoe UI"/>
              </a:rPr>
              <a:t>ЗАЧЕМ ИДТИ</a:t>
            </a:r>
            <a:endParaRPr lang="en-US" sz="1500" noProof="1"/>
          </a:p>
        </p:txBody>
      </p:sp>
      <p:sp>
        <p:nvSpPr>
          <p:cNvPr id="3" name="title"/>
          <p:cNvSpPr txBox="1"/>
          <p:nvPr/>
        </p:nvSpPr>
        <p:spPr>
          <a:xfrm>
            <a:off x="863600" y="1473200"/>
            <a:ext cx="10668000" cy="1651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t"/>
          <a:lstStyle/>
          <a:p>
            <a:pPr algn="l">
              <a:lnSpc>
                <a:spcPct val="115000"/>
              </a:lnSpc>
            </a:pPr>
            <a:r>
              <a:rPr lang="en-US" sz="4600" b="1" noProof="1">
                <a:solidFill>
                  <a:srgbClr val="FFFFFF"/>
                </a:solidFill>
                <a:latin typeface="Segoe UI"/>
                <a:ea typeface="Segoe UI"/>
              </a:rPr>
              <a:t>Три дня, которые изменят</a:t>
            </a:r>
            <a:endParaRPr lang="en-US" sz="4600" noProof="1"/>
          </a:p>
          <a:p>
            <a:pPr algn="l">
              <a:lnSpc>
                <a:spcPct val="115000"/>
              </a:lnSpc>
            </a:pPr>
            <a:r>
              <a:rPr lang="en-US" sz="4600" b="1" noProof="1">
                <a:solidFill>
                  <a:srgbClr val="FFFFFF"/>
                </a:solidFill>
                <a:latin typeface="Segoe UI"/>
                <a:ea typeface="Segoe UI"/>
              </a:rPr>
              <a:t>вашу клиническую практику</a:t>
            </a:r>
            <a:endParaRPr lang="en-US" sz="4600" noProof="1"/>
          </a:p>
        </p:txBody>
      </p:sp>
      <p:sp>
        <p:nvSpPr>
          <p:cNvPr id="4" name="rule"/>
          <p:cNvSpPr/>
          <p:nvPr/>
        </p:nvSpPr>
        <p:spPr>
          <a:xfrm>
            <a:off x="889000" y="3327400"/>
            <a:ext cx="1905000" cy="50800"/>
          </a:xfrm>
          <a:prstGeom prst="rect">
            <a:avLst/>
          </a:prstGeom>
          <a:solidFill>
            <a:srgbClr val="E4B95B"/>
          </a:solidFill>
          <a:ln>
            <a:noFill/>
          </a:ln>
        </p:spPr>
      </p:sp>
      <p:sp>
        <p:nvSpPr>
          <p:cNvPr id="5" name="point1"/>
          <p:cNvSpPr txBox="1"/>
          <p:nvPr/>
        </p:nvSpPr>
        <p:spPr>
          <a:xfrm>
            <a:off x="889000" y="3759200"/>
            <a:ext cx="11176000" cy="7112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t"/>
          <a:lstStyle/>
          <a:p>
            <a:pPr algn="l">
              <a:lnSpc>
                <a:spcPct val="135000"/>
              </a:lnSpc>
            </a:pPr>
            <a:r>
              <a:rPr lang="en-US" sz="2300" b="1" noProof="1">
                <a:solidFill>
                  <a:srgbClr val="E4B95B"/>
                </a:solidFill>
                <a:latin typeface="Segoe UI"/>
                <a:ea typeface="Segoe UI"/>
              </a:rPr>
              <a:t>01 — </a:t>
            </a:r>
            <a:r>
              <a:rPr lang="en-US" sz="2300" noProof="1">
                <a:solidFill>
                  <a:srgbClr val="FFFFFF"/>
                </a:solidFill>
                <a:latin typeface="Segoe UI"/>
                <a:ea typeface="Segoe UI"/>
              </a:rPr>
              <a:t>Освойте методики, которые применяют в ведущих клиниках Китая</a:t>
            </a:r>
            <a:endParaRPr lang="en-US" sz="2300" noProof="1"/>
          </a:p>
        </p:txBody>
      </p:sp>
      <p:sp>
        <p:nvSpPr>
          <p:cNvPr id="6" name="point2"/>
          <p:cNvSpPr txBox="1"/>
          <p:nvPr/>
        </p:nvSpPr>
        <p:spPr>
          <a:xfrm>
            <a:off x="889000" y="4597400"/>
            <a:ext cx="11176000" cy="7112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t"/>
          <a:lstStyle/>
          <a:p>
            <a:pPr algn="l">
              <a:lnSpc>
                <a:spcPct val="135000"/>
              </a:lnSpc>
            </a:pPr>
            <a:r>
              <a:rPr lang="en-US" sz="2300" b="1" noProof="1">
                <a:solidFill>
                  <a:srgbClr val="E4B95B"/>
                </a:solidFill>
                <a:latin typeface="Segoe UI"/>
                <a:ea typeface="Segoe UI"/>
              </a:rPr>
              <a:t>02 — </a:t>
            </a:r>
            <a:r>
              <a:rPr lang="en-US" sz="2300" noProof="1">
                <a:solidFill>
                  <a:srgbClr val="FFFFFF"/>
                </a:solidFill>
                <a:latin typeface="Segoe UI"/>
                <a:ea typeface="Segoe UI"/>
              </a:rPr>
              <a:t>Разберите реальные клинические случаи вместе с экспертами</a:t>
            </a:r>
            <a:endParaRPr lang="en-US" sz="2300" noProof="1"/>
          </a:p>
        </p:txBody>
      </p:sp>
      <p:sp>
        <p:nvSpPr>
          <p:cNvPr id="7" name="point3"/>
          <p:cNvSpPr txBox="1"/>
          <p:nvPr/>
        </p:nvSpPr>
        <p:spPr>
          <a:xfrm>
            <a:off x="889000" y="5435600"/>
            <a:ext cx="11176000" cy="7112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t"/>
          <a:lstStyle/>
          <a:p>
            <a:pPr algn="l">
              <a:lnSpc>
                <a:spcPct val="135000"/>
              </a:lnSpc>
            </a:pPr>
            <a:r>
              <a:rPr lang="en-US" sz="2300" b="1" noProof="1">
                <a:solidFill>
                  <a:srgbClr val="E4B95B"/>
                </a:solidFill>
                <a:latin typeface="Segoe UI"/>
                <a:ea typeface="Segoe UI"/>
              </a:rPr>
              <a:t>03 — </a:t>
            </a:r>
            <a:r>
              <a:rPr lang="en-US" sz="2300" noProof="1">
                <a:solidFill>
                  <a:srgbClr val="FFFFFF"/>
                </a:solidFill>
                <a:latin typeface="Segoe UI"/>
                <a:ea typeface="Segoe UI"/>
              </a:rPr>
              <a:t>Перенесите передовые технологии в свою ежедневную работу</a:t>
            </a:r>
            <a:endParaRPr lang="en-US" sz="2300" noProof="1"/>
          </a:p>
        </p:txBody>
      </p:sp>
      <p:pic>
        <p:nvPicPr>
          <p:cNvPr id="8" name="logo-amu"/>
          <p:cNvPicPr/>
          <p:nvPr/>
        </p:nvPicPr>
        <p:blipFill>
          <a:blip r:embed="rId2"/>
          <a:srcRect l="-17" r="-17"/>
          <a:stretch>
            <a:fillRect/>
          </a:stretch>
        </p:blipFill>
        <p:spPr>
          <a:xfrm>
            <a:off x="10058400" y="508000"/>
            <a:ext cx="1244600" cy="93980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icker"/>
          <p:cNvSpPr txBox="1"/>
          <p:nvPr/>
        </p:nvSpPr>
        <p:spPr>
          <a:xfrm>
            <a:off x="889000" y="889000"/>
            <a:ext cx="8890000" cy="3302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 anchor="ctr"/>
          <a:lstStyle/>
          <a:p>
            <a:pPr algn="l">
              <a:lnSpc>
                <a:spcPct val="120000"/>
              </a:lnSpc>
            </a:pPr>
            <a:r>
              <a:rPr lang="en-US" sz="1500" b="1" kern="0" spc="400" noProof="1">
                <a:solidFill>
                  <a:srgbClr val="B08D4C"/>
                </a:solidFill>
                <a:latin typeface="Segoe UI"/>
                <a:ea typeface="Segoe UI"/>
              </a:rPr>
              <a:t>КУРС В ЦИФРАХ</a:t>
            </a:r>
            <a:endParaRPr lang="en-US" sz="1500" noProof="1"/>
          </a:p>
        </p:txBody>
      </p:sp>
      <p:sp>
        <p:nvSpPr>
          <p:cNvPr id="3" name="title"/>
          <p:cNvSpPr txBox="1"/>
          <p:nvPr/>
        </p:nvSpPr>
        <p:spPr>
          <a:xfrm>
            <a:off x="863600" y="1270000"/>
            <a:ext cx="10541000" cy="7620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 anchor="ctr"/>
          <a:lstStyle/>
          <a:p>
            <a:pPr algn="l">
              <a:lnSpc>
                <a:spcPct val="120000"/>
              </a:lnSpc>
            </a:pPr>
            <a:r>
              <a:rPr lang="en-US" sz="4000" b="1" noProof="1">
                <a:solidFill>
                  <a:srgbClr val="0D3B79"/>
                </a:solidFill>
                <a:latin typeface="Segoe UI"/>
                <a:ea typeface="Segoe UI"/>
              </a:rPr>
              <a:t>Максимум практики за три дня</a:t>
            </a:r>
            <a:endParaRPr lang="en-US" sz="4000" noProof="1"/>
          </a:p>
        </p:txBody>
      </p:sp>
      <p:sp>
        <p:nvSpPr>
          <p:cNvPr id="4" name="rule"/>
          <p:cNvSpPr/>
          <p:nvPr/>
        </p:nvSpPr>
        <p:spPr>
          <a:xfrm>
            <a:off x="889000" y="2184400"/>
            <a:ext cx="1905000" cy="50800"/>
          </a:xfrm>
          <a:prstGeom prst="rect">
            <a:avLst/>
          </a:prstGeom>
          <a:solidFill>
            <a:srgbClr val="B08D4C"/>
          </a:solidFill>
          <a:ln>
            <a:noFill/>
          </a:ln>
        </p:spPr>
      </p:sp>
      <p:sp>
        <p:nvSpPr>
          <p:cNvPr id="5" name="num1"/>
          <p:cNvSpPr txBox="1"/>
          <p:nvPr/>
        </p:nvSpPr>
        <p:spPr>
          <a:xfrm>
            <a:off x="889000" y="2667000"/>
            <a:ext cx="3302000" cy="13970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 anchor="ctr"/>
          <a:lstStyle/>
          <a:p>
            <a:pPr algn="l">
              <a:lnSpc>
                <a:spcPct val="120000"/>
              </a:lnSpc>
            </a:pPr>
            <a:r>
              <a:rPr lang="en-US" sz="9600" b="1" noProof="1">
                <a:solidFill>
                  <a:srgbClr val="0D3B79"/>
                </a:solidFill>
                <a:latin typeface="Segoe UI"/>
                <a:ea typeface="Segoe UI"/>
              </a:rPr>
              <a:t>3</a:t>
            </a:r>
            <a:endParaRPr lang="en-US" sz="9600" noProof="1"/>
          </a:p>
        </p:txBody>
      </p:sp>
      <p:sp>
        <p:nvSpPr>
          <p:cNvPr id="6" name="cap1"/>
          <p:cNvSpPr txBox="1"/>
          <p:nvPr/>
        </p:nvSpPr>
        <p:spPr>
          <a:xfrm>
            <a:off x="889000" y="4140200"/>
            <a:ext cx="3302000" cy="889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t"/>
          <a:lstStyle/>
          <a:p>
            <a:pPr algn="l">
              <a:lnSpc>
                <a:spcPct val="135000"/>
              </a:lnSpc>
            </a:pPr>
            <a:r>
              <a:rPr lang="en-US" sz="2000" b="1" noProof="1">
                <a:solidFill>
                  <a:srgbClr val="1E2530"/>
                </a:solidFill>
                <a:latin typeface="Segoe UI"/>
                <a:ea typeface="Segoe UI"/>
              </a:rPr>
              <a:t>дня интенсива</a:t>
            </a:r>
            <a:endParaRPr lang="en-US" sz="2000" noProof="1"/>
          </a:p>
          <a:p>
            <a:pPr algn="l">
              <a:lnSpc>
                <a:spcPct val="135000"/>
              </a:lnSpc>
            </a:pPr>
            <a:r>
              <a:rPr lang="en-US" sz="2000" noProof="1">
                <a:solidFill>
                  <a:srgbClr val="6B7280"/>
                </a:solidFill>
                <a:latin typeface="Segoe UI"/>
                <a:ea typeface="Segoe UI"/>
              </a:rPr>
              <a:t>с ведущими специалистами</a:t>
            </a:r>
            <a:endParaRPr lang="en-US" sz="2000" noProof="1"/>
          </a:p>
        </p:txBody>
      </p:sp>
      <p:sp>
        <p:nvSpPr>
          <p:cNvPr id="7" name="num2"/>
          <p:cNvSpPr txBox="1"/>
          <p:nvPr/>
        </p:nvSpPr>
        <p:spPr>
          <a:xfrm>
            <a:off x="4635500" y="2667000"/>
            <a:ext cx="3302000" cy="13970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 anchor="ctr"/>
          <a:lstStyle/>
          <a:p>
            <a:pPr algn="l">
              <a:lnSpc>
                <a:spcPct val="120000"/>
              </a:lnSpc>
            </a:pPr>
            <a:r>
              <a:rPr lang="en-US" sz="9600" b="1" noProof="1">
                <a:solidFill>
                  <a:srgbClr val="0D3B79"/>
                </a:solidFill>
                <a:latin typeface="Segoe UI"/>
                <a:ea typeface="Segoe UI"/>
              </a:rPr>
              <a:t>19</a:t>
            </a:r>
            <a:endParaRPr lang="en-US" sz="9600" noProof="1"/>
          </a:p>
        </p:txBody>
      </p:sp>
      <p:sp>
        <p:nvSpPr>
          <p:cNvPr id="8" name="cap2"/>
          <p:cNvSpPr txBox="1"/>
          <p:nvPr/>
        </p:nvSpPr>
        <p:spPr>
          <a:xfrm>
            <a:off x="4635500" y="4140200"/>
            <a:ext cx="3302000" cy="889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t"/>
          <a:lstStyle/>
          <a:p>
            <a:pPr algn="l">
              <a:lnSpc>
                <a:spcPct val="135000"/>
              </a:lnSpc>
            </a:pPr>
            <a:r>
              <a:rPr lang="en-US" sz="2000" b="1" noProof="1">
                <a:solidFill>
                  <a:srgbClr val="1E2530"/>
                </a:solidFill>
                <a:latin typeface="Segoe UI"/>
                <a:ea typeface="Segoe UI"/>
              </a:rPr>
              <a:t>сессий</a:t>
            </a:r>
            <a:endParaRPr lang="en-US" sz="2000" noProof="1"/>
          </a:p>
          <a:p>
            <a:pPr algn="l">
              <a:lnSpc>
                <a:spcPct val="135000"/>
              </a:lnSpc>
            </a:pPr>
            <a:r>
              <a:rPr lang="en-US" sz="2000" noProof="1">
                <a:solidFill>
                  <a:srgbClr val="6B7280"/>
                </a:solidFill>
                <a:latin typeface="Segoe UI"/>
                <a:ea typeface="Segoe UI"/>
              </a:rPr>
              <a:t>лекции, разборы случаев, практика</a:t>
            </a:r>
            <a:endParaRPr lang="en-US" sz="2000" noProof="1"/>
          </a:p>
        </p:txBody>
      </p:sp>
      <p:sp>
        <p:nvSpPr>
          <p:cNvPr id="9" name="num3"/>
          <p:cNvSpPr txBox="1"/>
          <p:nvPr/>
        </p:nvSpPr>
        <p:spPr>
          <a:xfrm>
            <a:off x="8382000" y="2667000"/>
            <a:ext cx="3302000" cy="13970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 anchor="ctr"/>
          <a:lstStyle/>
          <a:p>
            <a:pPr algn="l">
              <a:lnSpc>
                <a:spcPct val="120000"/>
              </a:lnSpc>
            </a:pPr>
            <a:r>
              <a:rPr lang="en-US" sz="9600" b="1" noProof="1">
                <a:solidFill>
                  <a:srgbClr val="0D3B79"/>
                </a:solidFill>
                <a:latin typeface="Segoe UI"/>
                <a:ea typeface="Segoe UI"/>
              </a:rPr>
              <a:t>3</a:t>
            </a:r>
            <a:endParaRPr lang="en-US" sz="9600" noProof="1"/>
          </a:p>
        </p:txBody>
      </p:sp>
      <p:sp>
        <p:nvSpPr>
          <p:cNvPr id="10" name="cap3"/>
          <p:cNvSpPr txBox="1"/>
          <p:nvPr/>
        </p:nvSpPr>
        <p:spPr>
          <a:xfrm>
            <a:off x="8382000" y="4140200"/>
            <a:ext cx="3302000" cy="889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t"/>
          <a:lstStyle/>
          <a:p>
            <a:pPr algn="l">
              <a:lnSpc>
                <a:spcPct val="135000"/>
              </a:lnSpc>
            </a:pPr>
            <a:r>
              <a:rPr lang="en-US" sz="2000" b="1" noProof="1">
                <a:solidFill>
                  <a:srgbClr val="1E2530"/>
                </a:solidFill>
                <a:latin typeface="Segoe UI"/>
                <a:ea typeface="Segoe UI"/>
              </a:rPr>
              <a:t>эксперта</a:t>
            </a:r>
            <a:endParaRPr lang="en-US" sz="2000" noProof="1"/>
          </a:p>
          <a:p>
            <a:pPr algn="l">
              <a:lnSpc>
                <a:spcPct val="135000"/>
              </a:lnSpc>
            </a:pPr>
            <a:r>
              <a:rPr lang="en-US" sz="2000" noProof="1">
                <a:solidFill>
                  <a:srgbClr val="6B7280"/>
                </a:solidFill>
                <a:latin typeface="Segoe UI"/>
                <a:ea typeface="Segoe UI"/>
              </a:rPr>
              <a:t>Guangzhou Medical University</a:t>
            </a:r>
            <a:endParaRPr lang="en-US" sz="2000" noProof="1"/>
          </a:p>
        </p:txBody>
      </p:sp>
      <p:sp>
        <p:nvSpPr>
          <p:cNvPr id="11" name="bottom-line"/>
          <p:cNvSpPr/>
          <p:nvPr/>
        </p:nvSpPr>
        <p:spPr>
          <a:xfrm>
            <a:off x="889000" y="5461000"/>
            <a:ext cx="10795000" cy="12700"/>
          </a:xfrm>
          <a:prstGeom prst="rect">
            <a:avLst/>
          </a:prstGeom>
          <a:solidFill>
            <a:srgbClr val="E5E8EE"/>
          </a:solidFill>
          <a:ln>
            <a:noFill/>
          </a:ln>
        </p:spPr>
      </p:sp>
      <p:sp>
        <p:nvSpPr>
          <p:cNvPr id="12" name="bottom-note"/>
          <p:cNvSpPr txBox="1"/>
          <p:nvPr/>
        </p:nvSpPr>
        <p:spPr>
          <a:xfrm>
            <a:off x="889000" y="5740400"/>
            <a:ext cx="11303000" cy="932962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t"/>
          <a:lstStyle/>
          <a:p>
            <a:pPr algn="l">
              <a:lnSpc>
                <a:spcPct val="140000"/>
              </a:lnSpc>
            </a:pPr>
            <a:r>
              <a:rPr lang="en-US" sz="2000" b="1" noProof="1">
                <a:solidFill>
                  <a:srgbClr val="0D3B79"/>
                </a:solidFill>
                <a:latin typeface="Segoe UI"/>
                <a:ea typeface="Segoe UI"/>
              </a:rPr>
              <a:t>Сосуды лёгких · бронхоскопия · интервенционная радиология — всё в одном курсе</a:t>
            </a:r>
            <a:endParaRPr lang="en-US" sz="2000" noProof="1"/>
          </a:p>
        </p:txBody>
      </p:sp>
      <p:pic>
        <p:nvPicPr>
          <p:cNvPr id="13" name="logo-amu"/>
          <p:cNvPicPr/>
          <p:nvPr/>
        </p:nvPicPr>
        <p:blipFill>
          <a:blip r:embed="rId2"/>
          <a:srcRect l="-358" r="-358"/>
          <a:stretch>
            <a:fillRect/>
          </a:stretch>
        </p:blipFill>
        <p:spPr>
          <a:xfrm>
            <a:off x="10541000" y="457200"/>
            <a:ext cx="762000" cy="57150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anner"/>
          <p:cNvPicPr/>
          <p:nvPr/>
        </p:nvPicPr>
        <p:blipFill>
          <a:blip r:embed="rId2"/>
          <a:srcRect t="14096" b="14096"/>
          <a:stretch>
            <a:fillRect/>
          </a:stretch>
        </p:blipFill>
        <p:spPr>
          <a:xfrm>
            <a:off x="0" y="0"/>
            <a:ext cx="12192000" cy="3429000"/>
          </a:xfrm>
          <a:prstGeom prst="rect">
            <a:avLst/>
          </a:prstGeom>
          <a:ln>
            <a:noFill/>
          </a:ln>
        </p:spPr>
      </p:pic>
      <p:pic>
        <p:nvPicPr>
          <p:cNvPr id="3" name="gmu-logo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889000" y="3810000"/>
            <a:ext cx="1524000" cy="1524000"/>
          </a:xfrm>
          <a:prstGeom prst="rect">
            <a:avLst/>
          </a:prstGeom>
          <a:ln>
            <a:noFill/>
          </a:ln>
        </p:spPr>
      </p:pic>
      <p:sp>
        <p:nvSpPr>
          <p:cNvPr id="4" name="kicker"/>
          <p:cNvSpPr txBox="1"/>
          <p:nvPr/>
        </p:nvSpPr>
        <p:spPr>
          <a:xfrm>
            <a:off x="2794000" y="3810000"/>
            <a:ext cx="8890000" cy="3048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 anchor="ctr"/>
          <a:lstStyle/>
          <a:p>
            <a:pPr algn="l">
              <a:lnSpc>
                <a:spcPct val="120000"/>
              </a:lnSpc>
            </a:pPr>
            <a:r>
              <a:rPr lang="en-US" sz="1500" b="1" kern="0" spc="400" noProof="1">
                <a:solidFill>
                  <a:srgbClr val="B08D4C"/>
                </a:solidFill>
                <a:latin typeface="Segoe UI"/>
                <a:ea typeface="Segoe UI"/>
              </a:rPr>
              <a:t>ОТКУДА ПРИЕДУТ ЭКСПЕРТЫ</a:t>
            </a:r>
            <a:endParaRPr lang="en-US" sz="1500" noProof="1"/>
          </a:p>
        </p:txBody>
      </p:sp>
      <p:sp>
        <p:nvSpPr>
          <p:cNvPr id="5" name="title"/>
          <p:cNvSpPr txBox="1"/>
          <p:nvPr/>
        </p:nvSpPr>
        <p:spPr>
          <a:xfrm>
            <a:off x="2768600" y="4191000"/>
            <a:ext cx="8890000" cy="6096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 anchor="ctr"/>
          <a:lstStyle/>
          <a:p>
            <a:pPr algn="l">
              <a:lnSpc>
                <a:spcPct val="120000"/>
              </a:lnSpc>
            </a:pPr>
            <a:r>
              <a:rPr lang="en-US" sz="3600" b="1" noProof="1">
                <a:solidFill>
                  <a:srgbClr val="0D3B79"/>
                </a:solidFill>
                <a:latin typeface="Segoe UI"/>
                <a:ea typeface="Segoe UI"/>
              </a:rPr>
              <a:t>Guangzhou Medical University</a:t>
            </a:r>
            <a:endParaRPr lang="en-US" sz="3600" noProof="1"/>
          </a:p>
        </p:txBody>
      </p:sp>
      <p:sp>
        <p:nvSpPr>
          <p:cNvPr id="6" name="subtitle"/>
          <p:cNvSpPr txBox="1"/>
          <p:nvPr/>
        </p:nvSpPr>
        <p:spPr>
          <a:xfrm>
            <a:off x="2794000" y="4851400"/>
            <a:ext cx="8890000" cy="5588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t"/>
          <a:lstStyle/>
          <a:p>
            <a:pPr algn="l">
              <a:lnSpc>
                <a:spcPct val="135000"/>
              </a:lnSpc>
            </a:pPr>
            <a:r>
              <a:rPr lang="en-US" sz="1900" noProof="1">
                <a:solidFill>
                  <a:srgbClr val="6B7280"/>
                </a:solidFill>
                <a:latin typeface="Segoe UI"/>
                <a:ea typeface="Segoe UI"/>
              </a:rPr>
              <a:t>Один из ведущих медицинских университетов Китая, основан в 1958 году</a:t>
            </a:r>
            <a:endParaRPr lang="en-US" sz="1900" noProof="1"/>
          </a:p>
        </p:txBody>
      </p:sp>
      <p:sp>
        <p:nvSpPr>
          <p:cNvPr id="7" name="body"/>
          <p:cNvSpPr txBox="1"/>
          <p:nvPr/>
        </p:nvSpPr>
        <p:spPr>
          <a:xfrm>
            <a:off x="889000" y="5638800"/>
            <a:ext cx="10033000" cy="10668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t"/>
          <a:lstStyle/>
          <a:p>
            <a:pPr algn="l">
              <a:lnSpc>
                <a:spcPct val="150000"/>
              </a:lnSpc>
            </a:pPr>
            <a:r>
              <a:rPr lang="en-US" sz="1900" noProof="1">
                <a:solidFill>
                  <a:srgbClr val="1E2530"/>
                </a:solidFill>
                <a:latin typeface="Segoe UI"/>
                <a:ea typeface="Segoe UI"/>
              </a:rPr>
              <a:t>Спикеры курса — практикующие врачи Первой аффилированной больницы GMU, ежедневно выполняющие вмешательства на сосудах лёгких и дыхательных путях</a:t>
            </a:r>
            <a:endParaRPr lang="en-US" sz="1900" noProof="1"/>
          </a:p>
        </p:txBody>
      </p:sp>
      <p:pic>
        <p:nvPicPr>
          <p:cNvPr id="8" name="logo-amu"/>
          <p:cNvPicPr/>
          <p:nvPr/>
        </p:nvPicPr>
        <p:blipFill>
          <a:blip r:embed="rId4"/>
          <a:srcRect l="-358" r="-358"/>
          <a:stretch>
            <a:fillRect/>
          </a:stretch>
        </p:blipFill>
        <p:spPr>
          <a:xfrm>
            <a:off x="10998200" y="5969000"/>
            <a:ext cx="660400" cy="49530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logo-amu"/>
          <p:cNvPicPr/>
          <p:nvPr/>
        </p:nvPicPr>
        <p:blipFill>
          <a:blip r:embed="rId2"/>
          <a:srcRect t="-49" b="-49"/>
          <a:stretch>
            <a:fillRect/>
          </a:stretch>
        </p:blipFill>
        <p:spPr>
          <a:xfrm>
            <a:off x="762000" y="381000"/>
            <a:ext cx="1041400" cy="787400"/>
          </a:xfrm>
          <a:prstGeom prst="rect">
            <a:avLst/>
          </a:prstGeom>
          <a:ln>
            <a:noFill/>
          </a:ln>
        </p:spPr>
      </p:pic>
      <p:pic>
        <p:nvPicPr>
          <p:cNvPr id="3" name="logo-emblem"/>
          <p:cNvPicPr/>
          <p:nvPr/>
        </p:nvPicPr>
        <p:blipFill>
          <a:blip r:embed="rId3"/>
          <a:srcRect t="-61" b="-61"/>
          <a:stretch>
            <a:fillRect/>
          </a:stretch>
        </p:blipFill>
        <p:spPr>
          <a:xfrm>
            <a:off x="10541000" y="330200"/>
            <a:ext cx="889000" cy="901700"/>
          </a:xfrm>
          <a:prstGeom prst="rect">
            <a:avLst/>
          </a:prstGeom>
          <a:ln>
            <a:noFill/>
          </a:ln>
        </p:spPr>
      </p:pic>
      <p:sp>
        <p:nvSpPr>
          <p:cNvPr id="4" name="kicker"/>
          <p:cNvSpPr txBox="1"/>
          <p:nvPr/>
        </p:nvSpPr>
        <p:spPr>
          <a:xfrm>
            <a:off x="762000" y="1422400"/>
            <a:ext cx="6350000" cy="2794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 anchor="ctr"/>
          <a:lstStyle/>
          <a:p>
            <a:pPr algn="l">
              <a:lnSpc>
                <a:spcPct val="120000"/>
              </a:lnSpc>
            </a:pPr>
            <a:r>
              <a:rPr lang="en-US" sz="1400" b="1" kern="0" spc="400" noProof="1">
                <a:solidFill>
                  <a:srgbClr val="B08D4C"/>
                </a:solidFill>
                <a:latin typeface="Segoe UI"/>
                <a:ea typeface="Segoe UI"/>
              </a:rPr>
              <a:t>ЭКСПЕРТ КУРСА · 01</a:t>
            </a:r>
            <a:endParaRPr lang="en-US" sz="1400" noProof="1"/>
          </a:p>
        </p:txBody>
      </p:sp>
      <p:pic>
        <p:nvPicPr>
          <p:cNvPr id="5" name="photo"/>
          <p:cNvPicPr/>
          <p:nvPr/>
        </p:nvPicPr>
        <p:blipFill>
          <a:blip r:embed="rId4"/>
          <a:srcRect l="-4197" r="-4197"/>
          <a:stretch>
            <a:fillRect/>
          </a:stretch>
        </p:blipFill>
        <p:spPr>
          <a:xfrm>
            <a:off x="762000" y="1930400"/>
            <a:ext cx="3175000" cy="4216400"/>
          </a:xfrm>
          <a:prstGeom prst="rect">
            <a:avLst/>
          </a:prstGeom>
          <a:ln>
            <a:noFill/>
          </a:ln>
        </p:spPr>
      </p:pic>
      <p:sp>
        <p:nvSpPr>
          <p:cNvPr id="6" name="name"/>
          <p:cNvSpPr txBox="1"/>
          <p:nvPr/>
        </p:nvSpPr>
        <p:spPr>
          <a:xfrm>
            <a:off x="4445000" y="1879600"/>
            <a:ext cx="6985000" cy="5080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 anchor="ctr"/>
          <a:lstStyle/>
          <a:p>
            <a:pPr algn="l">
              <a:lnSpc>
                <a:spcPct val="120000"/>
              </a:lnSpc>
            </a:pPr>
            <a:r>
              <a:rPr lang="en-US" sz="3200" b="1" noProof="1">
                <a:solidFill>
                  <a:srgbClr val="0D3B79"/>
                </a:solidFill>
                <a:latin typeface="Segoe UI"/>
                <a:ea typeface="Segoe UI"/>
              </a:rPr>
              <a:t>Prof. Hong Cheng (洪城)</a:t>
            </a:r>
            <a:endParaRPr lang="en-US" sz="3200" noProof="1"/>
          </a:p>
        </p:txBody>
      </p:sp>
      <p:sp>
        <p:nvSpPr>
          <p:cNvPr id="7" name="affiliation"/>
          <p:cNvSpPr txBox="1"/>
          <p:nvPr/>
        </p:nvSpPr>
        <p:spPr>
          <a:xfrm>
            <a:off x="4445000" y="2438400"/>
            <a:ext cx="6985000" cy="5334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t"/>
          <a:lstStyle/>
          <a:p>
            <a:pPr algn="l">
              <a:lnSpc>
                <a:spcPct val="140000"/>
              </a:lnSpc>
            </a:pPr>
            <a:r>
              <a:rPr lang="en-US" sz="1300" noProof="1">
                <a:solidFill>
                  <a:srgbClr val="6B7280"/>
                </a:solidFill>
                <a:latin typeface="Segoe UI"/>
                <a:ea typeface="Segoe UI"/>
              </a:rPr>
              <a:t>Профессор, MD, PhD · Респираторная и интервенционная пульмонология</a:t>
            </a:r>
            <a:endParaRPr lang="en-US" sz="1300" noProof="1"/>
          </a:p>
          <a:p>
            <a:pPr algn="l">
              <a:lnSpc>
                <a:spcPct val="140000"/>
              </a:lnSpc>
            </a:pPr>
            <a:r>
              <a:rPr lang="en-US" sz="1300" noProof="1">
                <a:solidFill>
                  <a:srgbClr val="6B7280"/>
                </a:solidFill>
                <a:latin typeface="Segoe UI"/>
                <a:ea typeface="Segoe UI"/>
              </a:rPr>
              <a:t>Первая аффилированная больница Гуанчжоуского медицинского университета</a:t>
            </a:r>
            <a:endParaRPr lang="en-US" sz="1300" noProof="1"/>
          </a:p>
        </p:txBody>
      </p:sp>
      <p:sp>
        <p:nvSpPr>
          <p:cNvPr id="8" name="rule"/>
          <p:cNvSpPr/>
          <p:nvPr/>
        </p:nvSpPr>
        <p:spPr>
          <a:xfrm>
            <a:off x="4445000" y="3098800"/>
            <a:ext cx="1270000" cy="38100"/>
          </a:xfrm>
          <a:prstGeom prst="rect">
            <a:avLst/>
          </a:prstGeom>
          <a:solidFill>
            <a:srgbClr val="B08D4C"/>
          </a:solidFill>
          <a:ln>
            <a:noFill/>
          </a:ln>
        </p:spPr>
      </p:sp>
      <p:sp>
        <p:nvSpPr>
          <p:cNvPr id="9" name="exp-head"/>
          <p:cNvSpPr txBox="1"/>
          <p:nvPr/>
        </p:nvSpPr>
        <p:spPr>
          <a:xfrm>
            <a:off x="4445000" y="3276600"/>
            <a:ext cx="6985000" cy="3048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 anchor="ctr"/>
          <a:lstStyle/>
          <a:p>
            <a:pPr algn="l">
              <a:lnSpc>
                <a:spcPct val="120000"/>
              </a:lnSpc>
            </a:pPr>
            <a:r>
              <a:rPr lang="en-US" sz="1700" b="1" noProof="1">
                <a:solidFill>
                  <a:srgbClr val="0D3B79"/>
                </a:solidFill>
                <a:latin typeface="Segoe UI"/>
                <a:ea typeface="Segoe UI"/>
              </a:rPr>
              <a:t>Ключевая экспертиза</a:t>
            </a:r>
            <a:endParaRPr lang="en-US" sz="1700" noProof="1"/>
          </a:p>
        </p:txBody>
      </p:sp>
      <p:sp>
        <p:nvSpPr>
          <p:cNvPr id="10" name="exp-body"/>
          <p:cNvSpPr txBox="1"/>
          <p:nvPr/>
        </p:nvSpPr>
        <p:spPr>
          <a:xfrm>
            <a:off x="4445000" y="3632200"/>
            <a:ext cx="3556000" cy="21336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t"/>
          <a:lstStyle/>
          <a:p>
            <a:pPr marL="285750" indent="-285750" algn="l">
              <a:lnSpc>
                <a:spcPct val="155000"/>
              </a:lnSpc>
              <a:buFont typeface="Arial" panose="020B0604020202020204" pitchFamily="34" charset="0"/>
              <a:buChar char="•"/>
            </a:pPr>
            <a:r>
              <a:rPr lang="en-US" sz="1500" noProof="1">
                <a:solidFill>
                  <a:srgbClr val="1E2530"/>
                </a:solidFill>
                <a:latin typeface="Segoe UI"/>
                <a:ea typeface="Segoe UI"/>
              </a:rPr>
              <a:t>Лёгочная гипертензия</a:t>
            </a:r>
            <a:endParaRPr lang="en-US" sz="1500" noProof="1"/>
          </a:p>
          <a:p>
            <a:pPr marL="285750" indent="-285750" algn="l">
              <a:lnSpc>
                <a:spcPct val="155000"/>
              </a:lnSpc>
              <a:buFont typeface="Arial" panose="020B0604020202020204" pitchFamily="34" charset="0"/>
              <a:buChar char="•"/>
            </a:pPr>
            <a:r>
              <a:rPr lang="en-US" sz="1500" noProof="1">
                <a:solidFill>
                  <a:srgbClr val="1E2530"/>
                </a:solidFill>
                <a:latin typeface="Segoe UI"/>
                <a:ea typeface="Segoe UI"/>
              </a:rPr>
              <a:t>Лёгочная эмболия и ХТЭЛГ</a:t>
            </a:r>
            <a:endParaRPr lang="en-US" sz="1500" noProof="1"/>
          </a:p>
          <a:p>
            <a:pPr marL="285750" indent="-285750" algn="l">
              <a:lnSpc>
                <a:spcPct val="155000"/>
              </a:lnSpc>
              <a:buFont typeface="Arial" panose="020B0604020202020204" pitchFamily="34" charset="0"/>
              <a:buChar char="•"/>
            </a:pPr>
            <a:r>
              <a:rPr lang="en-US" sz="1500" noProof="1">
                <a:solidFill>
                  <a:srgbClr val="1E2530"/>
                </a:solidFill>
                <a:latin typeface="Segoe UI"/>
                <a:ea typeface="Segoe UI"/>
              </a:rPr>
              <a:t>Интервенции на сосудах лёгких</a:t>
            </a:r>
            <a:endParaRPr lang="en-US" sz="1500" noProof="1"/>
          </a:p>
          <a:p>
            <a:pPr marL="285750" indent="-285750" algn="l">
              <a:lnSpc>
                <a:spcPct val="155000"/>
              </a:lnSpc>
              <a:buFont typeface="Arial" panose="020B0604020202020204" pitchFamily="34" charset="0"/>
              <a:buChar char="•"/>
            </a:pPr>
            <a:r>
              <a:rPr lang="en-US" sz="1500" noProof="1">
                <a:solidFill>
                  <a:srgbClr val="1E2530"/>
                </a:solidFill>
                <a:latin typeface="Segoe UI"/>
                <a:ea typeface="Segoe UI"/>
              </a:rPr>
              <a:t>Баллонная ангиопластика лёгочных артерий</a:t>
            </a:r>
            <a:endParaRPr lang="en-US" sz="1500" noProof="1"/>
          </a:p>
          <a:p>
            <a:pPr marL="285750" indent="-285750" algn="l">
              <a:lnSpc>
                <a:spcPct val="155000"/>
              </a:lnSpc>
              <a:buFont typeface="Arial" panose="020B0604020202020204" pitchFamily="34" charset="0"/>
              <a:buChar char="•"/>
            </a:pPr>
            <a:r>
              <a:rPr lang="en-US" sz="1500" noProof="1">
                <a:solidFill>
                  <a:srgbClr val="1E2530"/>
                </a:solidFill>
                <a:latin typeface="Segoe UI"/>
                <a:ea typeface="Segoe UI"/>
              </a:rPr>
              <a:t>Стентирование лёгочной артерии</a:t>
            </a:r>
            <a:endParaRPr lang="en-US" sz="1500" noProof="1"/>
          </a:p>
        </p:txBody>
      </p:sp>
      <p:sp>
        <p:nvSpPr>
          <p:cNvPr id="11" name="pos-head"/>
          <p:cNvSpPr txBox="1"/>
          <p:nvPr/>
        </p:nvSpPr>
        <p:spPr>
          <a:xfrm>
            <a:off x="8382000" y="3276600"/>
            <a:ext cx="3048000" cy="3048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 anchor="ctr"/>
          <a:lstStyle/>
          <a:p>
            <a:pPr algn="l">
              <a:lnSpc>
                <a:spcPct val="120000"/>
              </a:lnSpc>
            </a:pPr>
            <a:r>
              <a:rPr lang="en-US" sz="1700" b="1" noProof="1">
                <a:solidFill>
                  <a:srgbClr val="0D3B79"/>
                </a:solidFill>
                <a:latin typeface="Segoe UI"/>
                <a:ea typeface="Segoe UI"/>
              </a:rPr>
              <a:t>Должности</a:t>
            </a:r>
            <a:endParaRPr lang="en-US" sz="1700" noProof="1"/>
          </a:p>
        </p:txBody>
      </p:sp>
      <p:sp>
        <p:nvSpPr>
          <p:cNvPr id="12" name="pos-body"/>
          <p:cNvSpPr txBox="1"/>
          <p:nvPr/>
        </p:nvSpPr>
        <p:spPr>
          <a:xfrm>
            <a:off x="8382000" y="3632200"/>
            <a:ext cx="3513992" cy="21336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t"/>
          <a:lstStyle/>
          <a:p>
            <a:pPr marL="285750" indent="-285750" algn="l">
              <a:lnSpc>
                <a:spcPct val="140000"/>
              </a:lnSpc>
              <a:buFont typeface="Arial" panose="020B0604020202020204" pitchFamily="34" charset="0"/>
              <a:buChar char="•"/>
            </a:pPr>
            <a:r>
              <a:rPr lang="en-US" sz="1300" noProof="1">
                <a:solidFill>
                  <a:srgbClr val="1E2530"/>
                </a:solidFill>
                <a:latin typeface="Segoe UI"/>
                <a:ea typeface="Segoe UI"/>
              </a:rPr>
              <a:t>Директор отделения респираторных интервенций</a:t>
            </a:r>
            <a:endParaRPr lang="en-US" sz="1300" noProof="1"/>
          </a:p>
          <a:p>
            <a:pPr marL="285750" indent="-285750" algn="l">
              <a:lnSpc>
                <a:spcPct val="140000"/>
              </a:lnSpc>
              <a:spcBef>
                <a:spcPts val="500"/>
              </a:spcBef>
              <a:buFont typeface="Arial" panose="020B0604020202020204" pitchFamily="34" charset="0"/>
              <a:buChar char="•"/>
            </a:pPr>
            <a:r>
              <a:rPr lang="en-US" sz="1300" noProof="1">
                <a:solidFill>
                  <a:srgbClr val="1E2530"/>
                </a:solidFill>
                <a:latin typeface="Segoe UI"/>
                <a:ea typeface="Segoe UI"/>
              </a:rPr>
              <a:t>Зам. директора Центра респираторных интервенций</a:t>
            </a:r>
            <a:endParaRPr lang="en-US" sz="1300" noProof="1"/>
          </a:p>
          <a:p>
            <a:pPr marL="285750" indent="-285750" algn="l">
              <a:lnSpc>
                <a:spcPct val="140000"/>
              </a:lnSpc>
              <a:spcBef>
                <a:spcPts val="500"/>
              </a:spcBef>
              <a:buFont typeface="Arial" panose="020B0604020202020204" pitchFamily="34" charset="0"/>
              <a:buChar char="•"/>
            </a:pPr>
            <a:r>
              <a:rPr lang="en-US" sz="1300" noProof="1">
                <a:solidFill>
                  <a:srgbClr val="1E2530"/>
                </a:solidFill>
                <a:latin typeface="Segoe UI"/>
                <a:ea typeface="Segoe UI"/>
              </a:rPr>
              <a:t>Руководитель группы сосудистых интервенций лёгких</a:t>
            </a:r>
            <a:endParaRPr lang="en-US" sz="1300" noProof="1"/>
          </a:p>
          <a:p>
            <a:pPr marL="285750" indent="-285750" algn="l">
              <a:lnSpc>
                <a:spcPct val="140000"/>
              </a:lnSpc>
              <a:spcBef>
                <a:spcPts val="500"/>
              </a:spcBef>
              <a:buFont typeface="Arial" panose="020B0604020202020204" pitchFamily="34" charset="0"/>
              <a:buChar char="•"/>
            </a:pPr>
            <a:r>
              <a:rPr lang="en-US" sz="1300" noProof="1">
                <a:solidFill>
                  <a:srgbClr val="1E2530"/>
                </a:solidFill>
                <a:latin typeface="Segoe UI"/>
                <a:ea typeface="Segoe UI"/>
              </a:rPr>
              <a:t>Зам. директора Центра зарубежного обучения GMU (Казахстан)</a:t>
            </a:r>
            <a:endParaRPr lang="en-US" sz="1300" noProof="1"/>
          </a:p>
        </p:txBody>
      </p:sp>
      <p:sp>
        <p:nvSpPr>
          <p:cNvPr id="13" name="research"/>
          <p:cNvSpPr txBox="1"/>
          <p:nvPr/>
        </p:nvSpPr>
        <p:spPr>
          <a:xfrm>
            <a:off x="4445000" y="6232769"/>
            <a:ext cx="7747000" cy="508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t"/>
          <a:lstStyle/>
          <a:p>
            <a:pPr algn="l">
              <a:lnSpc>
                <a:spcPct val="140000"/>
              </a:lnSpc>
            </a:pPr>
            <a:r>
              <a:rPr lang="en-US" sz="1200" b="1" noProof="1">
                <a:solidFill>
                  <a:srgbClr val="6B7280"/>
                </a:solidFill>
                <a:latin typeface="Segoe UI"/>
                <a:ea typeface="Segoe UI"/>
              </a:rPr>
              <a:t>Исследования:</a:t>
            </a:r>
            <a:r>
              <a:rPr lang="en-US" sz="1200" noProof="1">
                <a:solidFill>
                  <a:srgbClr val="6B7280"/>
                </a:solidFill>
                <a:latin typeface="Segoe UI"/>
                <a:ea typeface="Segoe UI"/>
              </a:rPr>
              <a:t> более 50 публикаций SCI; национальные и провинциальные исследовательские проекты</a:t>
            </a:r>
            <a:endParaRPr lang="en-US" sz="1200" noProof="1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logo-amu"/>
          <p:cNvPicPr/>
          <p:nvPr/>
        </p:nvPicPr>
        <p:blipFill>
          <a:blip r:embed="rId2"/>
          <a:srcRect t="-49" b="-49"/>
          <a:stretch>
            <a:fillRect/>
          </a:stretch>
        </p:blipFill>
        <p:spPr>
          <a:xfrm>
            <a:off x="762000" y="381000"/>
            <a:ext cx="1041400" cy="787400"/>
          </a:xfrm>
          <a:prstGeom prst="rect">
            <a:avLst/>
          </a:prstGeom>
          <a:ln>
            <a:noFill/>
          </a:ln>
        </p:spPr>
      </p:pic>
      <p:pic>
        <p:nvPicPr>
          <p:cNvPr id="3" name="logo-emblem"/>
          <p:cNvPicPr/>
          <p:nvPr/>
        </p:nvPicPr>
        <p:blipFill>
          <a:blip r:embed="rId3"/>
          <a:srcRect t="-61" b="-61"/>
          <a:stretch>
            <a:fillRect/>
          </a:stretch>
        </p:blipFill>
        <p:spPr>
          <a:xfrm>
            <a:off x="10541000" y="330200"/>
            <a:ext cx="889000" cy="901700"/>
          </a:xfrm>
          <a:prstGeom prst="rect">
            <a:avLst/>
          </a:prstGeom>
          <a:ln>
            <a:noFill/>
          </a:ln>
        </p:spPr>
      </p:pic>
      <p:sp>
        <p:nvSpPr>
          <p:cNvPr id="4" name="kicker"/>
          <p:cNvSpPr txBox="1"/>
          <p:nvPr/>
        </p:nvSpPr>
        <p:spPr>
          <a:xfrm>
            <a:off x="762000" y="1422400"/>
            <a:ext cx="6350000" cy="2794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 anchor="ctr"/>
          <a:lstStyle/>
          <a:p>
            <a:pPr algn="l">
              <a:lnSpc>
                <a:spcPct val="120000"/>
              </a:lnSpc>
            </a:pPr>
            <a:r>
              <a:rPr lang="en-US" sz="1400" b="1" kern="0" spc="400" noProof="1">
                <a:solidFill>
                  <a:srgbClr val="B08D4C"/>
                </a:solidFill>
                <a:latin typeface="Segoe UI"/>
                <a:ea typeface="Segoe UI"/>
              </a:rPr>
              <a:t>ЭКСПЕРТ КУРСА · 02</a:t>
            </a:r>
            <a:endParaRPr lang="en-US" sz="1400" noProof="1"/>
          </a:p>
        </p:txBody>
      </p:sp>
      <p:pic>
        <p:nvPicPr>
          <p:cNvPr id="5" name="photo"/>
          <p:cNvPicPr/>
          <p:nvPr/>
        </p:nvPicPr>
        <p:blipFill>
          <a:blip r:embed="rId4"/>
          <a:srcRect l="-6367" r="-6367"/>
          <a:stretch>
            <a:fillRect/>
          </a:stretch>
        </p:blipFill>
        <p:spPr>
          <a:xfrm>
            <a:off x="762000" y="1930400"/>
            <a:ext cx="3175000" cy="4216400"/>
          </a:xfrm>
          <a:prstGeom prst="rect">
            <a:avLst/>
          </a:prstGeom>
          <a:ln>
            <a:noFill/>
          </a:ln>
        </p:spPr>
      </p:pic>
      <p:sp>
        <p:nvSpPr>
          <p:cNvPr id="6" name="name"/>
          <p:cNvSpPr txBox="1"/>
          <p:nvPr/>
        </p:nvSpPr>
        <p:spPr>
          <a:xfrm>
            <a:off x="4445000" y="1879600"/>
            <a:ext cx="6985000" cy="5080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 anchor="ctr"/>
          <a:lstStyle/>
          <a:p>
            <a:pPr algn="l">
              <a:lnSpc>
                <a:spcPct val="120000"/>
              </a:lnSpc>
            </a:pPr>
            <a:r>
              <a:rPr lang="en-US" sz="3200" b="1" noProof="1">
                <a:solidFill>
                  <a:srgbClr val="0D3B79"/>
                </a:solidFill>
                <a:latin typeface="Segoe UI"/>
                <a:ea typeface="Segoe UI"/>
              </a:rPr>
              <a:t>Prof. Chen Yu (陈愉)</a:t>
            </a:r>
            <a:endParaRPr lang="en-US" sz="3200" noProof="1"/>
          </a:p>
        </p:txBody>
      </p:sp>
      <p:sp>
        <p:nvSpPr>
          <p:cNvPr id="7" name="affiliation"/>
          <p:cNvSpPr txBox="1"/>
          <p:nvPr/>
        </p:nvSpPr>
        <p:spPr>
          <a:xfrm>
            <a:off x="4445000" y="2438400"/>
            <a:ext cx="6985000" cy="5334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t"/>
          <a:lstStyle/>
          <a:p>
            <a:pPr algn="l">
              <a:lnSpc>
                <a:spcPct val="140000"/>
              </a:lnSpc>
            </a:pPr>
            <a:r>
              <a:rPr lang="en-US" sz="1300" noProof="1">
                <a:solidFill>
                  <a:srgbClr val="6B7280"/>
                </a:solidFill>
                <a:latin typeface="Segoe UI"/>
                <a:ea typeface="Segoe UI"/>
              </a:rPr>
              <a:t>Профессор, MD · Интервенционная пульмонология</a:t>
            </a:r>
            <a:endParaRPr lang="en-US" sz="1300" noProof="1"/>
          </a:p>
          <a:p>
            <a:pPr algn="l">
              <a:lnSpc>
                <a:spcPct val="140000"/>
              </a:lnSpc>
            </a:pPr>
            <a:r>
              <a:rPr lang="en-US" sz="1300" noProof="1">
                <a:solidFill>
                  <a:srgbClr val="6B7280"/>
                </a:solidFill>
                <a:latin typeface="Segoe UI"/>
                <a:ea typeface="Segoe UI"/>
              </a:rPr>
              <a:t>Первая аффилированная больница Гуанчжоуского медицинского университета</a:t>
            </a:r>
            <a:endParaRPr lang="en-US" sz="1300" noProof="1"/>
          </a:p>
        </p:txBody>
      </p:sp>
      <p:sp>
        <p:nvSpPr>
          <p:cNvPr id="8" name="rule"/>
          <p:cNvSpPr/>
          <p:nvPr/>
        </p:nvSpPr>
        <p:spPr>
          <a:xfrm>
            <a:off x="4445000" y="3098800"/>
            <a:ext cx="1270000" cy="38100"/>
          </a:xfrm>
          <a:prstGeom prst="rect">
            <a:avLst/>
          </a:prstGeom>
          <a:solidFill>
            <a:srgbClr val="B08D4C"/>
          </a:solidFill>
          <a:ln>
            <a:noFill/>
          </a:ln>
        </p:spPr>
      </p:sp>
      <p:sp>
        <p:nvSpPr>
          <p:cNvPr id="9" name="exp-head"/>
          <p:cNvSpPr txBox="1"/>
          <p:nvPr/>
        </p:nvSpPr>
        <p:spPr>
          <a:xfrm>
            <a:off x="4445000" y="3276600"/>
            <a:ext cx="6985000" cy="3048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 anchor="ctr"/>
          <a:lstStyle/>
          <a:p>
            <a:pPr algn="l">
              <a:lnSpc>
                <a:spcPct val="120000"/>
              </a:lnSpc>
            </a:pPr>
            <a:r>
              <a:rPr lang="en-US" sz="1700" b="1" noProof="1">
                <a:solidFill>
                  <a:srgbClr val="0D3B79"/>
                </a:solidFill>
                <a:latin typeface="Segoe UI"/>
                <a:ea typeface="Segoe UI"/>
              </a:rPr>
              <a:t>Ключевая экспертиза</a:t>
            </a:r>
            <a:endParaRPr lang="en-US" sz="1700" noProof="1"/>
          </a:p>
        </p:txBody>
      </p:sp>
      <p:sp>
        <p:nvSpPr>
          <p:cNvPr id="10" name="exp-body"/>
          <p:cNvSpPr txBox="1"/>
          <p:nvPr/>
        </p:nvSpPr>
        <p:spPr>
          <a:xfrm>
            <a:off x="4445000" y="3632200"/>
            <a:ext cx="3556000" cy="21336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t"/>
          <a:lstStyle/>
          <a:p>
            <a:pPr marL="285750" indent="-285750" algn="l">
              <a:lnSpc>
                <a:spcPct val="155000"/>
              </a:lnSpc>
              <a:buFont typeface="Arial" panose="020B0604020202020204" pitchFamily="34" charset="0"/>
              <a:buChar char="•"/>
            </a:pPr>
            <a:r>
              <a:rPr lang="en-US" sz="1500" noProof="1">
                <a:solidFill>
                  <a:srgbClr val="1E2530"/>
                </a:solidFill>
                <a:latin typeface="Segoe UI"/>
                <a:ea typeface="Segoe UI"/>
              </a:rPr>
              <a:t>Бронхоскопия, интервенционная пульмонология</a:t>
            </a:r>
            <a:endParaRPr lang="en-US" sz="1500" noProof="1"/>
          </a:p>
          <a:p>
            <a:pPr marL="285750" indent="-285750" algn="l">
              <a:lnSpc>
                <a:spcPct val="155000"/>
              </a:lnSpc>
              <a:buFont typeface="Arial" panose="020B0604020202020204" pitchFamily="34" charset="0"/>
              <a:buChar char="•"/>
            </a:pPr>
            <a:r>
              <a:rPr lang="en-US" sz="1500" noProof="1">
                <a:solidFill>
                  <a:srgbClr val="1E2530"/>
                </a:solidFill>
                <a:latin typeface="Segoe UI"/>
                <a:ea typeface="Segoe UI"/>
              </a:rPr>
              <a:t>Стенозы и свищи дыхательных путей</a:t>
            </a:r>
            <a:endParaRPr lang="en-US" sz="1500" noProof="1"/>
          </a:p>
          <a:p>
            <a:pPr marL="285750" indent="-285750" algn="l">
              <a:lnSpc>
                <a:spcPct val="155000"/>
              </a:lnSpc>
              <a:buFont typeface="Arial" panose="020B0604020202020204" pitchFamily="34" charset="0"/>
              <a:buChar char="•"/>
            </a:pPr>
            <a:r>
              <a:rPr lang="en-US" sz="1500" noProof="1">
                <a:solidFill>
                  <a:srgbClr val="1E2530"/>
                </a:solidFill>
                <a:latin typeface="Segoe UI"/>
                <a:ea typeface="Segoe UI"/>
              </a:rPr>
              <a:t>Диагностика лёгочных узелков</a:t>
            </a:r>
            <a:endParaRPr lang="en-US" sz="1500" noProof="1"/>
          </a:p>
          <a:p>
            <a:pPr marL="285750" indent="-285750" algn="l">
              <a:lnSpc>
                <a:spcPct val="155000"/>
              </a:lnSpc>
              <a:buFont typeface="Arial" panose="020B0604020202020204" pitchFamily="34" charset="0"/>
              <a:buChar char="•"/>
            </a:pPr>
            <a:r>
              <a:rPr lang="en-US" sz="1500" noProof="1">
                <a:solidFill>
                  <a:srgbClr val="1E2530"/>
                </a:solidFill>
                <a:latin typeface="Segoe UI"/>
                <a:ea typeface="Segoe UI"/>
              </a:rPr>
              <a:t>Эндобронхиальный лазер</a:t>
            </a:r>
            <a:endParaRPr lang="en-US" sz="1500" noProof="1"/>
          </a:p>
          <a:p>
            <a:pPr marL="285750" indent="-285750" algn="l">
              <a:lnSpc>
                <a:spcPct val="155000"/>
              </a:lnSpc>
              <a:buFont typeface="Arial" panose="020B0604020202020204" pitchFamily="34" charset="0"/>
              <a:buChar char="•"/>
            </a:pPr>
            <a:r>
              <a:rPr lang="en-US" sz="1500" noProof="1">
                <a:solidFill>
                  <a:srgbClr val="1E2530"/>
                </a:solidFill>
                <a:latin typeface="Segoe UI"/>
                <a:ea typeface="Segoe UI"/>
              </a:rPr>
              <a:t>Навигационная бронхоскопия</a:t>
            </a:r>
            <a:endParaRPr lang="en-US" sz="1500" noProof="1"/>
          </a:p>
        </p:txBody>
      </p:sp>
      <p:sp>
        <p:nvSpPr>
          <p:cNvPr id="11" name="int-head"/>
          <p:cNvSpPr txBox="1"/>
          <p:nvPr/>
        </p:nvSpPr>
        <p:spPr>
          <a:xfrm>
            <a:off x="8382000" y="3276600"/>
            <a:ext cx="3048000" cy="3048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 anchor="ctr"/>
          <a:lstStyle/>
          <a:p>
            <a:pPr algn="l">
              <a:lnSpc>
                <a:spcPct val="120000"/>
              </a:lnSpc>
            </a:pPr>
            <a:r>
              <a:rPr lang="en-US" sz="1700" b="1" noProof="1">
                <a:solidFill>
                  <a:srgbClr val="0D3B79"/>
                </a:solidFill>
                <a:latin typeface="Segoe UI"/>
                <a:ea typeface="Segoe UI"/>
              </a:rPr>
              <a:t>Международный опыт</a:t>
            </a:r>
            <a:endParaRPr lang="en-US" sz="1700" noProof="1"/>
          </a:p>
        </p:txBody>
      </p:sp>
      <p:sp>
        <p:nvSpPr>
          <p:cNvPr id="12" name="int-body"/>
          <p:cNvSpPr txBox="1"/>
          <p:nvPr/>
        </p:nvSpPr>
        <p:spPr>
          <a:xfrm>
            <a:off x="8382000" y="3632200"/>
            <a:ext cx="3048000" cy="1397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t"/>
          <a:lstStyle/>
          <a:p>
            <a:pPr marL="285750" indent="-285750" algn="l">
              <a:lnSpc>
                <a:spcPct val="140000"/>
              </a:lnSpc>
              <a:buFont typeface="Arial" panose="020B0604020202020204" pitchFamily="34" charset="0"/>
              <a:buChar char="•"/>
            </a:pPr>
            <a:r>
              <a:rPr lang="en-US" sz="1300" noProof="1">
                <a:solidFill>
                  <a:srgbClr val="1E2530"/>
                </a:solidFill>
                <a:latin typeface="Segoe UI"/>
                <a:ea typeface="Segoe UI"/>
              </a:rPr>
              <a:t>Henry Ford Hospital, США</a:t>
            </a:r>
            <a:endParaRPr lang="en-US" sz="1300" noProof="1"/>
          </a:p>
          <a:p>
            <a:pPr marL="285750" indent="-285750" algn="l">
              <a:lnSpc>
                <a:spcPct val="140000"/>
              </a:lnSpc>
              <a:spcBef>
                <a:spcPts val="500"/>
              </a:spcBef>
              <a:buFont typeface="Arial" panose="020B0604020202020204" pitchFamily="34" charset="0"/>
              <a:buChar char="•"/>
            </a:pPr>
            <a:r>
              <a:rPr lang="en-US" sz="1300" noProof="1">
                <a:solidFill>
                  <a:srgbClr val="1E2530"/>
                </a:solidFill>
                <a:latin typeface="Segoe UI"/>
                <a:ea typeface="Segoe UI"/>
              </a:rPr>
              <a:t>Стажировка по интервенционной пульмонологии / постдокторская подготовка</a:t>
            </a:r>
            <a:endParaRPr lang="en-US" sz="1300" noProof="1"/>
          </a:p>
        </p:txBody>
      </p:sp>
      <p:sp>
        <p:nvSpPr>
          <p:cNvPr id="13" name="research"/>
          <p:cNvSpPr txBox="1"/>
          <p:nvPr/>
        </p:nvSpPr>
        <p:spPr>
          <a:xfrm>
            <a:off x="4445000" y="5943600"/>
            <a:ext cx="6858000" cy="508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t"/>
          <a:lstStyle/>
          <a:p>
            <a:pPr algn="l">
              <a:lnSpc>
                <a:spcPct val="140000"/>
              </a:lnSpc>
            </a:pPr>
            <a:r>
              <a:rPr lang="en-US" sz="1350" b="1" noProof="1">
                <a:solidFill>
                  <a:srgbClr val="6B7280"/>
                </a:solidFill>
                <a:latin typeface="Segoe UI"/>
                <a:ea typeface="Segoe UI"/>
              </a:rPr>
              <a:t>Клинический опыт:</a:t>
            </a:r>
            <a:r>
              <a:rPr lang="en-US" sz="1350" noProof="1">
                <a:solidFill>
                  <a:srgbClr val="6B7280"/>
                </a:solidFill>
                <a:latin typeface="Segoe UI"/>
                <a:ea typeface="Segoe UI"/>
              </a:rPr>
              <a:t> более 2000 бронхоскопических процедур ежегодно</a:t>
            </a:r>
            <a:endParaRPr lang="en-US" sz="1350" noProof="1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logo-amu"/>
          <p:cNvPicPr/>
          <p:nvPr/>
        </p:nvPicPr>
        <p:blipFill>
          <a:blip r:embed="rId2"/>
          <a:srcRect t="-49" b="-49"/>
          <a:stretch>
            <a:fillRect/>
          </a:stretch>
        </p:blipFill>
        <p:spPr>
          <a:xfrm>
            <a:off x="762000" y="381000"/>
            <a:ext cx="1041400" cy="787400"/>
          </a:xfrm>
          <a:prstGeom prst="rect">
            <a:avLst/>
          </a:prstGeom>
          <a:ln>
            <a:noFill/>
          </a:ln>
        </p:spPr>
      </p:pic>
      <p:pic>
        <p:nvPicPr>
          <p:cNvPr id="3" name="logo-emblem"/>
          <p:cNvPicPr/>
          <p:nvPr/>
        </p:nvPicPr>
        <p:blipFill>
          <a:blip r:embed="rId3"/>
          <a:srcRect t="-61" b="-61"/>
          <a:stretch>
            <a:fillRect/>
          </a:stretch>
        </p:blipFill>
        <p:spPr>
          <a:xfrm>
            <a:off x="10541000" y="330200"/>
            <a:ext cx="889000" cy="901700"/>
          </a:xfrm>
          <a:prstGeom prst="rect">
            <a:avLst/>
          </a:prstGeom>
          <a:ln>
            <a:noFill/>
          </a:ln>
        </p:spPr>
      </p:pic>
      <p:sp>
        <p:nvSpPr>
          <p:cNvPr id="4" name="kicker"/>
          <p:cNvSpPr txBox="1"/>
          <p:nvPr/>
        </p:nvSpPr>
        <p:spPr>
          <a:xfrm>
            <a:off x="762000" y="1422400"/>
            <a:ext cx="6350000" cy="2794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 anchor="ctr"/>
          <a:lstStyle/>
          <a:p>
            <a:pPr algn="l">
              <a:lnSpc>
                <a:spcPct val="120000"/>
              </a:lnSpc>
            </a:pPr>
            <a:r>
              <a:rPr lang="en-US" sz="1400" b="1" kern="0" spc="400" noProof="1">
                <a:solidFill>
                  <a:srgbClr val="B08D4C"/>
                </a:solidFill>
                <a:latin typeface="Segoe UI"/>
                <a:ea typeface="Segoe UI"/>
              </a:rPr>
              <a:t>ЭКСПЕРТ КУРСА · 03</a:t>
            </a:r>
            <a:endParaRPr lang="en-US" sz="1400" noProof="1"/>
          </a:p>
        </p:txBody>
      </p:sp>
      <p:sp>
        <p:nvSpPr>
          <p:cNvPr id="5" name="name"/>
          <p:cNvSpPr txBox="1"/>
          <p:nvPr/>
        </p:nvSpPr>
        <p:spPr>
          <a:xfrm>
            <a:off x="4445000" y="1879600"/>
            <a:ext cx="6985000" cy="5080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 anchor="ctr"/>
          <a:lstStyle/>
          <a:p>
            <a:pPr algn="l">
              <a:lnSpc>
                <a:spcPct val="120000"/>
              </a:lnSpc>
            </a:pPr>
            <a:r>
              <a:rPr lang="en-US" sz="3200" b="1" noProof="1">
                <a:solidFill>
                  <a:srgbClr val="0D3B79"/>
                </a:solidFill>
                <a:latin typeface="Segoe UI"/>
                <a:ea typeface="Segoe UI"/>
              </a:rPr>
              <a:t>Dr. Lin Jielong (林杰龙)</a:t>
            </a:r>
            <a:endParaRPr lang="en-US" sz="3200" noProof="1"/>
          </a:p>
        </p:txBody>
      </p:sp>
      <p:sp>
        <p:nvSpPr>
          <p:cNvPr id="6" name="affiliation"/>
          <p:cNvSpPr txBox="1"/>
          <p:nvPr/>
        </p:nvSpPr>
        <p:spPr>
          <a:xfrm>
            <a:off x="4445000" y="2438400"/>
            <a:ext cx="6985000" cy="5334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t"/>
          <a:lstStyle/>
          <a:p>
            <a:pPr algn="l">
              <a:lnSpc>
                <a:spcPct val="140000"/>
              </a:lnSpc>
            </a:pPr>
            <a:r>
              <a:rPr lang="en-US" sz="1300" noProof="1">
                <a:solidFill>
                  <a:srgbClr val="6B7280"/>
                </a:solidFill>
                <a:latin typeface="Segoe UI"/>
                <a:ea typeface="Segoe UI"/>
              </a:rPr>
              <a:t>Интервенционная радиология · Медицинская визуализация</a:t>
            </a:r>
            <a:endParaRPr lang="en-US" sz="1300" noProof="1"/>
          </a:p>
          <a:p>
            <a:pPr algn="l">
              <a:lnSpc>
                <a:spcPct val="140000"/>
              </a:lnSpc>
            </a:pPr>
            <a:r>
              <a:rPr lang="en-US" sz="1300" noProof="1">
                <a:solidFill>
                  <a:srgbClr val="6B7280"/>
                </a:solidFill>
                <a:latin typeface="Segoe UI"/>
                <a:ea typeface="Segoe UI"/>
              </a:rPr>
              <a:t>Первая аффилированная больница Гуанчжоуского медицинского университета</a:t>
            </a:r>
            <a:endParaRPr lang="en-US" sz="1300" noProof="1"/>
          </a:p>
        </p:txBody>
      </p:sp>
      <p:sp>
        <p:nvSpPr>
          <p:cNvPr id="7" name="rule"/>
          <p:cNvSpPr/>
          <p:nvPr/>
        </p:nvSpPr>
        <p:spPr>
          <a:xfrm>
            <a:off x="4445000" y="3098800"/>
            <a:ext cx="1270000" cy="38100"/>
          </a:xfrm>
          <a:prstGeom prst="rect">
            <a:avLst/>
          </a:prstGeom>
          <a:solidFill>
            <a:srgbClr val="B08D4C"/>
          </a:solidFill>
          <a:ln>
            <a:noFill/>
          </a:ln>
        </p:spPr>
      </p:sp>
      <p:sp>
        <p:nvSpPr>
          <p:cNvPr id="8" name="exp-head"/>
          <p:cNvSpPr txBox="1"/>
          <p:nvPr/>
        </p:nvSpPr>
        <p:spPr>
          <a:xfrm>
            <a:off x="4445000" y="3276600"/>
            <a:ext cx="6985000" cy="3048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 anchor="ctr"/>
          <a:lstStyle/>
          <a:p>
            <a:pPr algn="l">
              <a:lnSpc>
                <a:spcPct val="120000"/>
              </a:lnSpc>
            </a:pPr>
            <a:r>
              <a:rPr lang="en-US" sz="1700" b="1" noProof="1">
                <a:solidFill>
                  <a:srgbClr val="0D3B79"/>
                </a:solidFill>
                <a:latin typeface="Segoe UI"/>
                <a:ea typeface="Segoe UI"/>
              </a:rPr>
              <a:t>Ключевая экспертиза</a:t>
            </a:r>
            <a:endParaRPr lang="en-US" sz="1700" noProof="1"/>
          </a:p>
        </p:txBody>
      </p:sp>
      <p:sp>
        <p:nvSpPr>
          <p:cNvPr id="9" name="exp-body"/>
          <p:cNvSpPr txBox="1"/>
          <p:nvPr/>
        </p:nvSpPr>
        <p:spPr>
          <a:xfrm>
            <a:off x="4445000" y="3632200"/>
            <a:ext cx="3556000" cy="2286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t"/>
          <a:lstStyle/>
          <a:p>
            <a:pPr marL="285750" indent="-285750" algn="l">
              <a:lnSpc>
                <a:spcPct val="155000"/>
              </a:lnSpc>
              <a:buFont typeface="Arial" panose="020B0604020202020204" pitchFamily="34" charset="0"/>
              <a:buChar char="•"/>
            </a:pPr>
            <a:r>
              <a:rPr lang="en-US" sz="1500" noProof="1">
                <a:solidFill>
                  <a:srgbClr val="1E2530"/>
                </a:solidFill>
                <a:latin typeface="Segoe UI"/>
                <a:ea typeface="Segoe UI"/>
              </a:rPr>
              <a:t>Интервенционная радиология</a:t>
            </a:r>
            <a:endParaRPr lang="en-US" sz="1500" noProof="1"/>
          </a:p>
          <a:p>
            <a:pPr marL="285750" indent="-285750" algn="l">
              <a:lnSpc>
                <a:spcPct val="155000"/>
              </a:lnSpc>
              <a:buFont typeface="Arial" panose="020B0604020202020204" pitchFamily="34" charset="0"/>
              <a:buChar char="•"/>
            </a:pPr>
            <a:r>
              <a:rPr lang="en-US" sz="1500" noProof="1">
                <a:solidFill>
                  <a:srgbClr val="1E2530"/>
                </a:solidFill>
                <a:latin typeface="Segoe UI"/>
                <a:ea typeface="Segoe UI"/>
              </a:rPr>
              <a:t>Интервенции на сосудах лёгких</a:t>
            </a:r>
            <a:endParaRPr lang="en-US" sz="1500" noProof="1"/>
          </a:p>
          <a:p>
            <a:pPr marL="285750" indent="-285750" algn="l">
              <a:lnSpc>
                <a:spcPct val="155000"/>
              </a:lnSpc>
              <a:buFont typeface="Arial" panose="020B0604020202020204" pitchFamily="34" charset="0"/>
              <a:buChar char="•"/>
            </a:pPr>
            <a:r>
              <a:rPr lang="en-US" sz="1500" noProof="1">
                <a:solidFill>
                  <a:srgbClr val="1E2530"/>
                </a:solidFill>
                <a:latin typeface="Segoe UI"/>
                <a:ea typeface="Segoe UI"/>
              </a:rPr>
              <a:t>Мультимодальная визуализация</a:t>
            </a:r>
            <a:endParaRPr lang="en-US" sz="1500" noProof="1"/>
          </a:p>
          <a:p>
            <a:pPr marL="285750" indent="-285750" algn="l">
              <a:lnSpc>
                <a:spcPct val="155000"/>
              </a:lnSpc>
              <a:buFont typeface="Arial" panose="020B0604020202020204" pitchFamily="34" charset="0"/>
              <a:buChar char="•"/>
            </a:pPr>
            <a:r>
              <a:rPr lang="en-US" sz="1500" noProof="1">
                <a:solidFill>
                  <a:srgbClr val="1E2530"/>
                </a:solidFill>
                <a:latin typeface="Segoe UI"/>
                <a:ea typeface="Segoe UI"/>
              </a:rPr>
              <a:t>КТ-наведённые вмешательства</a:t>
            </a:r>
            <a:endParaRPr lang="en-US" sz="1500" noProof="1"/>
          </a:p>
          <a:p>
            <a:pPr marL="285750" indent="-285750" algn="l">
              <a:lnSpc>
                <a:spcPct val="155000"/>
              </a:lnSpc>
              <a:buFont typeface="Arial" panose="020B0604020202020204" pitchFamily="34" charset="0"/>
              <a:buChar char="•"/>
            </a:pPr>
            <a:r>
              <a:rPr lang="en-US" sz="1500" noProof="1">
                <a:solidFill>
                  <a:srgbClr val="1E2530"/>
                </a:solidFill>
                <a:latin typeface="Segoe UI"/>
                <a:ea typeface="Segoe UI"/>
              </a:rPr>
              <a:t>Стентирование лёгочной артерии</a:t>
            </a:r>
            <a:endParaRPr lang="en-US" sz="1500" noProof="1"/>
          </a:p>
          <a:p>
            <a:pPr marL="285750" indent="-285750" algn="l">
              <a:lnSpc>
                <a:spcPct val="155000"/>
              </a:lnSpc>
              <a:buFont typeface="Arial" panose="020B0604020202020204" pitchFamily="34" charset="0"/>
              <a:buChar char="•"/>
            </a:pPr>
            <a:r>
              <a:rPr lang="en-US" sz="1500" noProof="1">
                <a:solidFill>
                  <a:srgbClr val="1E2530"/>
                </a:solidFill>
                <a:latin typeface="Segoe UI"/>
                <a:ea typeface="Segoe UI"/>
              </a:rPr>
              <a:t>Робот-ассистированные процедуры и криоабляция</a:t>
            </a:r>
            <a:endParaRPr lang="en-US" sz="1500" noProof="1"/>
          </a:p>
        </p:txBody>
      </p:sp>
      <p:sp>
        <p:nvSpPr>
          <p:cNvPr id="10" name="res-head"/>
          <p:cNvSpPr txBox="1"/>
          <p:nvPr/>
        </p:nvSpPr>
        <p:spPr>
          <a:xfrm>
            <a:off x="8382000" y="3276600"/>
            <a:ext cx="3048000" cy="3048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 anchor="ctr"/>
          <a:lstStyle/>
          <a:p>
            <a:pPr algn="l">
              <a:lnSpc>
                <a:spcPct val="120000"/>
              </a:lnSpc>
            </a:pPr>
            <a:r>
              <a:rPr lang="en-US" sz="1700" b="1" noProof="1">
                <a:solidFill>
                  <a:srgbClr val="0D3B79"/>
                </a:solidFill>
                <a:latin typeface="Segoe UI"/>
                <a:ea typeface="Segoe UI"/>
              </a:rPr>
              <a:t>Исследования</a:t>
            </a:r>
            <a:endParaRPr lang="en-US" sz="1700" noProof="1"/>
          </a:p>
        </p:txBody>
      </p:sp>
      <p:sp>
        <p:nvSpPr>
          <p:cNvPr id="11" name="res-body"/>
          <p:cNvSpPr txBox="1"/>
          <p:nvPr/>
        </p:nvSpPr>
        <p:spPr>
          <a:xfrm>
            <a:off x="8382000" y="3632200"/>
            <a:ext cx="3048000" cy="1778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t"/>
          <a:lstStyle/>
          <a:p>
            <a:pPr marL="285750" indent="-285750" algn="l">
              <a:lnSpc>
                <a:spcPct val="140000"/>
              </a:lnSpc>
              <a:buFont typeface="Arial" panose="020B0604020202020204" pitchFamily="34" charset="0"/>
              <a:buChar char="•"/>
            </a:pPr>
            <a:r>
              <a:rPr lang="en-US" sz="1300" noProof="1">
                <a:solidFill>
                  <a:srgbClr val="1E2530"/>
                </a:solidFill>
                <a:latin typeface="Segoe UI"/>
                <a:ea typeface="Segoe UI"/>
              </a:rPr>
              <a:t>Сосудистые интервенции лёгких</a:t>
            </a:r>
            <a:endParaRPr lang="en-US" sz="1300" noProof="1"/>
          </a:p>
          <a:p>
            <a:pPr marL="285750" indent="-285750" algn="l">
              <a:lnSpc>
                <a:spcPct val="140000"/>
              </a:lnSpc>
              <a:spcBef>
                <a:spcPts val="500"/>
              </a:spcBef>
              <a:buFont typeface="Arial" panose="020B0604020202020204" pitchFamily="34" charset="0"/>
              <a:buChar char="•"/>
            </a:pPr>
            <a:r>
              <a:rPr lang="en-US" sz="1300" noProof="1">
                <a:solidFill>
                  <a:srgbClr val="1E2530"/>
                </a:solidFill>
                <a:latin typeface="Segoe UI"/>
                <a:ea typeface="Segoe UI"/>
              </a:rPr>
              <a:t>Диагностика и лечение лёгочных узелков</a:t>
            </a:r>
            <a:endParaRPr lang="en-US" sz="1300" noProof="1"/>
          </a:p>
          <a:p>
            <a:pPr marL="285750" indent="-285750" algn="l">
              <a:lnSpc>
                <a:spcPct val="140000"/>
              </a:lnSpc>
              <a:spcBef>
                <a:spcPts val="500"/>
              </a:spcBef>
              <a:buFont typeface="Arial" panose="020B0604020202020204" pitchFamily="34" charset="0"/>
              <a:buChar char="•"/>
            </a:pPr>
            <a:r>
              <a:rPr lang="en-US" sz="1300" noProof="1">
                <a:solidFill>
                  <a:srgbClr val="1E2530"/>
                </a:solidFill>
                <a:latin typeface="Segoe UI"/>
                <a:ea typeface="Segoe UI"/>
              </a:rPr>
              <a:t>Робот-ассистированные и визуализационно-наведённые процедуры</a:t>
            </a:r>
            <a:endParaRPr lang="en-US" sz="1300" noProof="1"/>
          </a:p>
        </p:txBody>
      </p:sp>
      <p:pic>
        <p:nvPicPr>
          <p:cNvPr id="13" name="QkOqav"/>
          <p:cNvPicPr/>
          <p:nvPr/>
        </p:nvPicPr>
        <p:blipFill>
          <a:blip r:embed="rId4"/>
          <a:srcRect t="7273" b="7273"/>
          <a:stretch>
            <a:fillRect/>
          </a:stretch>
        </p:blipFill>
        <p:spPr>
          <a:xfrm>
            <a:off x="762000" y="1930400"/>
            <a:ext cx="3175000" cy="421640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logo-amu"/>
          <p:cNvPicPr/>
          <p:nvPr/>
        </p:nvPicPr>
        <p:blipFill>
          <a:blip r:embed="rId2"/>
          <a:srcRect t="-13" b="-13"/>
          <a:stretch>
            <a:fillRect/>
          </a:stretch>
        </p:blipFill>
        <p:spPr>
          <a:xfrm>
            <a:off x="762000" y="457200"/>
            <a:ext cx="1143000" cy="863600"/>
          </a:xfrm>
          <a:prstGeom prst="rect">
            <a:avLst/>
          </a:prstGeom>
          <a:ln>
            <a:noFill/>
          </a:ln>
        </p:spPr>
      </p:pic>
      <p:pic>
        <p:nvPicPr>
          <p:cNvPr id="3" name="logo-emblem"/>
          <p:cNvPicPr/>
          <p:nvPr/>
        </p:nvPicPr>
        <p:blipFill>
          <a:blip r:embed="rId3"/>
          <a:srcRect t="-23" b="-23"/>
          <a:stretch>
            <a:fillRect/>
          </a:stretch>
        </p:blipFill>
        <p:spPr>
          <a:xfrm>
            <a:off x="10490200" y="406400"/>
            <a:ext cx="939800" cy="952500"/>
          </a:xfrm>
          <a:prstGeom prst="rect">
            <a:avLst/>
          </a:prstGeom>
          <a:ln>
            <a:noFill/>
          </a:ln>
        </p:spPr>
      </p:pic>
      <p:sp>
        <p:nvSpPr>
          <p:cNvPr id="4" name="kicker"/>
          <p:cNvSpPr txBox="1"/>
          <p:nvPr/>
        </p:nvSpPr>
        <p:spPr>
          <a:xfrm>
            <a:off x="762000" y="1625600"/>
            <a:ext cx="6350000" cy="3048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 anchor="ctr"/>
          <a:lstStyle/>
          <a:p>
            <a:pPr algn="l">
              <a:lnSpc>
                <a:spcPct val="120000"/>
              </a:lnSpc>
            </a:pPr>
            <a:r>
              <a:rPr lang="en-US" sz="1500" b="1" kern="0" spc="400" noProof="1">
                <a:solidFill>
                  <a:srgbClr val="B08D4C"/>
                </a:solidFill>
                <a:latin typeface="Segoe UI"/>
                <a:ea typeface="Segoe UI"/>
              </a:rPr>
              <a:t>ПРОГРАММА И РЕГИСТРАЦИЯ</a:t>
            </a:r>
            <a:endParaRPr lang="en-US" sz="1500" noProof="1"/>
          </a:p>
        </p:txBody>
      </p:sp>
      <p:sp>
        <p:nvSpPr>
          <p:cNvPr id="5" name="title"/>
          <p:cNvSpPr txBox="1"/>
          <p:nvPr/>
        </p:nvSpPr>
        <p:spPr>
          <a:xfrm>
            <a:off x="736600" y="1981200"/>
            <a:ext cx="7620000" cy="6096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 anchor="ctr"/>
          <a:lstStyle/>
          <a:p>
            <a:pPr algn="l">
              <a:lnSpc>
                <a:spcPct val="120000"/>
              </a:lnSpc>
            </a:pPr>
            <a:r>
              <a:rPr lang="en-US" sz="3800" b="1" noProof="1">
                <a:solidFill>
                  <a:srgbClr val="0D3B79"/>
                </a:solidFill>
                <a:latin typeface="Segoe UI"/>
                <a:ea typeface="Segoe UI"/>
              </a:rPr>
              <a:t>Три дня практики</a:t>
            </a:r>
            <a:endParaRPr lang="en-US" sz="3800" noProof="1"/>
          </a:p>
        </p:txBody>
      </p:sp>
      <p:sp>
        <p:nvSpPr>
          <p:cNvPr id="6" name="rule"/>
          <p:cNvSpPr/>
          <p:nvPr/>
        </p:nvSpPr>
        <p:spPr>
          <a:xfrm>
            <a:off x="762000" y="2743200"/>
            <a:ext cx="1778000" cy="50800"/>
          </a:xfrm>
          <a:prstGeom prst="rect">
            <a:avLst/>
          </a:prstGeom>
          <a:solidFill>
            <a:srgbClr val="B08D4C"/>
          </a:solidFill>
          <a:ln>
            <a:noFill/>
          </a:ln>
        </p:spPr>
      </p:sp>
      <p:sp>
        <p:nvSpPr>
          <p:cNvPr id="7" name="day1-date"/>
          <p:cNvSpPr txBox="1"/>
          <p:nvPr/>
        </p:nvSpPr>
        <p:spPr>
          <a:xfrm>
            <a:off x="762000" y="3098800"/>
            <a:ext cx="2667000" cy="3810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 anchor="ctr"/>
          <a:lstStyle/>
          <a:p>
            <a:pPr algn="l">
              <a:lnSpc>
                <a:spcPct val="120000"/>
              </a:lnSpc>
            </a:pPr>
            <a:r>
              <a:rPr lang="en-US" sz="2300" b="1" noProof="1">
                <a:solidFill>
                  <a:srgbClr val="B08D4C"/>
                </a:solidFill>
                <a:latin typeface="Segoe UI"/>
                <a:ea typeface="Segoe UI"/>
              </a:rPr>
              <a:t>31 августа</a:t>
            </a:r>
            <a:endParaRPr lang="en-US" sz="2300" noProof="1"/>
          </a:p>
        </p:txBody>
      </p:sp>
      <p:sp>
        <p:nvSpPr>
          <p:cNvPr id="8" name="day1-text"/>
          <p:cNvSpPr txBox="1"/>
          <p:nvPr/>
        </p:nvSpPr>
        <p:spPr>
          <a:xfrm>
            <a:off x="3556000" y="3022600"/>
            <a:ext cx="5461000" cy="8128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t"/>
          <a:lstStyle/>
          <a:p>
            <a:pPr algn="l">
              <a:lnSpc>
                <a:spcPct val="140000"/>
              </a:lnSpc>
            </a:pPr>
            <a:r>
              <a:rPr lang="en-US" sz="1900" noProof="1">
                <a:solidFill>
                  <a:srgbClr val="1E2530"/>
                </a:solidFill>
                <a:latin typeface="Segoe UI"/>
                <a:ea typeface="Segoe UI"/>
              </a:rPr>
              <a:t>Лёгочная эмболия и гипертензия — диагностика и интервенционное лечение</a:t>
            </a:r>
            <a:endParaRPr lang="en-US" sz="1900" noProof="1"/>
          </a:p>
        </p:txBody>
      </p:sp>
      <p:sp>
        <p:nvSpPr>
          <p:cNvPr id="9" name="day2-date"/>
          <p:cNvSpPr txBox="1"/>
          <p:nvPr/>
        </p:nvSpPr>
        <p:spPr>
          <a:xfrm>
            <a:off x="762000" y="4038600"/>
            <a:ext cx="2667000" cy="3810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 anchor="ctr"/>
          <a:lstStyle/>
          <a:p>
            <a:pPr algn="l">
              <a:lnSpc>
                <a:spcPct val="120000"/>
              </a:lnSpc>
            </a:pPr>
            <a:r>
              <a:rPr lang="en-US" sz="2300" b="1" noProof="1">
                <a:solidFill>
                  <a:srgbClr val="B08D4C"/>
                </a:solidFill>
                <a:latin typeface="Segoe UI"/>
                <a:ea typeface="Segoe UI"/>
              </a:rPr>
              <a:t>1 сентября</a:t>
            </a:r>
            <a:endParaRPr lang="en-US" sz="2300" noProof="1"/>
          </a:p>
        </p:txBody>
      </p:sp>
      <p:sp>
        <p:nvSpPr>
          <p:cNvPr id="10" name="day2-text"/>
          <p:cNvSpPr txBox="1"/>
          <p:nvPr/>
        </p:nvSpPr>
        <p:spPr>
          <a:xfrm>
            <a:off x="3556000" y="3962400"/>
            <a:ext cx="5461000" cy="8128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t"/>
          <a:lstStyle/>
          <a:p>
            <a:pPr algn="l">
              <a:lnSpc>
                <a:spcPct val="140000"/>
              </a:lnSpc>
            </a:pPr>
            <a:r>
              <a:rPr lang="en-US" sz="1900" noProof="1">
                <a:solidFill>
                  <a:srgbClr val="1E2530"/>
                </a:solidFill>
                <a:latin typeface="Segoe UI"/>
                <a:ea typeface="Segoe UI"/>
              </a:rPr>
              <a:t>Ангиопластика и стентирование сосудов лёгких · навигационная бронхоскопия</a:t>
            </a:r>
            <a:endParaRPr lang="en-US" sz="1900" noProof="1"/>
          </a:p>
        </p:txBody>
      </p:sp>
      <p:sp>
        <p:nvSpPr>
          <p:cNvPr id="11" name="day3-date"/>
          <p:cNvSpPr txBox="1"/>
          <p:nvPr/>
        </p:nvSpPr>
        <p:spPr>
          <a:xfrm>
            <a:off x="762000" y="4978400"/>
            <a:ext cx="2667000" cy="3810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 anchor="ctr"/>
          <a:lstStyle/>
          <a:p>
            <a:pPr algn="l">
              <a:lnSpc>
                <a:spcPct val="120000"/>
              </a:lnSpc>
            </a:pPr>
            <a:r>
              <a:rPr lang="en-US" sz="2300" b="1" noProof="1">
                <a:solidFill>
                  <a:srgbClr val="B08D4C"/>
                </a:solidFill>
                <a:latin typeface="Segoe UI"/>
                <a:ea typeface="Segoe UI"/>
              </a:rPr>
              <a:t>2 сентября</a:t>
            </a:r>
            <a:endParaRPr lang="en-US" sz="2300" noProof="1"/>
          </a:p>
        </p:txBody>
      </p:sp>
      <p:sp>
        <p:nvSpPr>
          <p:cNvPr id="12" name="day3-text"/>
          <p:cNvSpPr txBox="1"/>
          <p:nvPr/>
        </p:nvSpPr>
        <p:spPr>
          <a:xfrm>
            <a:off x="3556000" y="4902200"/>
            <a:ext cx="5461000" cy="8128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t"/>
          <a:lstStyle/>
          <a:p>
            <a:pPr algn="l">
              <a:lnSpc>
                <a:spcPct val="140000"/>
              </a:lnSpc>
            </a:pPr>
            <a:r>
              <a:rPr lang="en-US" sz="1900" noProof="1">
                <a:solidFill>
                  <a:srgbClr val="1E2530"/>
                </a:solidFill>
                <a:latin typeface="Segoe UI"/>
                <a:ea typeface="Segoe UI"/>
              </a:rPr>
              <a:t>Стенозы и обструкция дыхательных путей — дилатация, абляция, стентирование</a:t>
            </a:r>
            <a:endParaRPr lang="en-US" sz="1900" noProof="1"/>
          </a:p>
        </p:txBody>
      </p:sp>
      <p:sp>
        <p:nvSpPr>
          <p:cNvPr id="13" name="contact"/>
          <p:cNvSpPr txBox="1"/>
          <p:nvPr/>
        </p:nvSpPr>
        <p:spPr>
          <a:xfrm>
            <a:off x="762000" y="5867400"/>
            <a:ext cx="8737600" cy="8128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t"/>
          <a:lstStyle/>
          <a:p>
            <a:pPr algn="l">
              <a:lnSpc>
                <a:spcPct val="150000"/>
              </a:lnSpc>
            </a:pPr>
            <a:r>
              <a:rPr lang="en-US" sz="1500" b="1" noProof="1">
                <a:solidFill>
                  <a:srgbClr val="6B7280"/>
                </a:solidFill>
                <a:latin typeface="Segoe UI"/>
                <a:ea typeface="Segoe UI"/>
              </a:rPr>
              <a:t>+7 700 021 6818</a:t>
            </a:r>
            <a:r>
              <a:rPr lang="en-US" sz="1500" noProof="1">
                <a:solidFill>
                  <a:srgbClr val="6B7280"/>
                </a:solidFill>
                <a:latin typeface="Segoe UI"/>
                <a:ea typeface="Segoe UI"/>
              </a:rPr>
              <a:t> · </a:t>
            </a:r>
            <a:r>
              <a:rPr lang="en-US" sz="1500" u="sng" noProof="1">
                <a:solidFill>
                  <a:srgbClr val="0563C1"/>
                </a:solidFill>
                <a:latin typeface="Segoe UI"/>
                <a:ea typeface="Segoe UI"/>
                <a:hlinkClick r:id="rId4"/>
              </a:rPr>
              <a:t>forms.gle/8TJXSyMw6S7qYM9X7</a:t>
            </a:r>
            <a:endParaRPr lang="en-US" sz="1500" noProof="1"/>
          </a:p>
          <a:p>
            <a:pPr algn="l">
              <a:lnSpc>
                <a:spcPct val="150000"/>
              </a:lnSpc>
            </a:pPr>
            <a:r>
              <a:rPr lang="en-US" sz="1500" noProof="1">
                <a:solidFill>
                  <a:srgbClr val="6B7280"/>
                </a:solidFill>
                <a:latin typeface="Segoe UI"/>
                <a:ea typeface="Segoe UI"/>
              </a:rPr>
              <a:t>Пульмонологи, торакальные хирурги, эндоскописты, радиологи, кардиологи, онкологи, ППС МУА</a:t>
            </a:r>
            <a:endParaRPr lang="en-US" sz="1500" noProof="1"/>
          </a:p>
        </p:txBody>
      </p:sp>
      <p:sp>
        <p:nvSpPr>
          <p:cNvPr id="14" name="divider"/>
          <p:cNvSpPr/>
          <p:nvPr/>
        </p:nvSpPr>
        <p:spPr>
          <a:xfrm>
            <a:off x="9398000" y="3048000"/>
            <a:ext cx="12700" cy="2794000"/>
          </a:xfrm>
          <a:prstGeom prst="rect">
            <a:avLst/>
          </a:prstGeom>
          <a:solidFill>
            <a:srgbClr val="E5E8EE"/>
          </a:solidFill>
          <a:ln>
            <a:noFill/>
          </a:ln>
        </p:spPr>
      </p:sp>
      <p:pic>
        <p:nvPicPr>
          <p:cNvPr id="15" name="qr"/>
          <p:cNvPicPr/>
          <p:nvPr/>
        </p:nvPicPr>
        <p:blipFill>
          <a:blip r:embed="rId5"/>
          <a:srcRect/>
          <a:stretch>
            <a:fillRect/>
          </a:stretch>
        </p:blipFill>
        <p:spPr>
          <a:xfrm>
            <a:off x="9753600" y="3098800"/>
            <a:ext cx="1905000" cy="1905000"/>
          </a:xfrm>
          <a:prstGeom prst="rect">
            <a:avLst/>
          </a:prstGeom>
          <a:ln>
            <a:noFill/>
          </a:ln>
        </p:spPr>
      </p:pic>
      <p:sp>
        <p:nvSpPr>
          <p:cNvPr id="16" name="qr-caption"/>
          <p:cNvSpPr txBox="1"/>
          <p:nvPr/>
        </p:nvSpPr>
        <p:spPr>
          <a:xfrm>
            <a:off x="9499600" y="5080000"/>
            <a:ext cx="2413000" cy="6604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t"/>
          <a:lstStyle/>
          <a:p>
            <a:pPr algn="ctr">
              <a:lnSpc>
                <a:spcPct val="135000"/>
              </a:lnSpc>
            </a:pPr>
            <a:r>
              <a:rPr lang="en-US" sz="1700" b="1" noProof="1">
                <a:solidFill>
                  <a:srgbClr val="0D3B79"/>
                </a:solidFill>
                <a:latin typeface="Segoe UI"/>
                <a:ea typeface="Segoe UI"/>
              </a:rPr>
              <a:t>Регистрация</a:t>
            </a:r>
            <a:endParaRPr lang="en-US" sz="1700" noProof="1"/>
          </a:p>
          <a:p>
            <a:pPr algn="ctr">
              <a:lnSpc>
                <a:spcPct val="135000"/>
              </a:lnSpc>
            </a:pPr>
            <a:r>
              <a:rPr lang="en-US" sz="1700" b="1" noProof="1">
                <a:solidFill>
                  <a:srgbClr val="0D3B79"/>
                </a:solidFill>
                <a:latin typeface="Segoe UI"/>
                <a:ea typeface="Segoe UI"/>
              </a:rPr>
              <a:t>обязательна</a:t>
            </a:r>
            <a:endParaRPr lang="en-US" sz="1700" noProof="1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icker"/>
          <p:cNvSpPr txBox="1"/>
          <p:nvPr/>
        </p:nvSpPr>
        <p:spPr>
          <a:xfrm>
            <a:off x="889000" y="889000"/>
            <a:ext cx="8890000" cy="3302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 anchor="ctr"/>
          <a:lstStyle/>
          <a:p>
            <a:pPr algn="l">
              <a:lnSpc>
                <a:spcPct val="120000"/>
              </a:lnSpc>
            </a:pPr>
            <a:r>
              <a:rPr lang="en-US" sz="1500" b="1" kern="0" spc="400" noProof="1">
                <a:solidFill>
                  <a:srgbClr val="B08D4C"/>
                </a:solidFill>
                <a:latin typeface="Segoe UI"/>
                <a:ea typeface="Segoe UI"/>
              </a:rPr>
              <a:t>ДЛЯ КОГО ЭТОТ КУРС</a:t>
            </a:r>
            <a:endParaRPr lang="en-US" sz="1500" noProof="1"/>
          </a:p>
        </p:txBody>
      </p:sp>
      <p:sp>
        <p:nvSpPr>
          <p:cNvPr id="3" name="title"/>
          <p:cNvSpPr txBox="1"/>
          <p:nvPr/>
        </p:nvSpPr>
        <p:spPr>
          <a:xfrm>
            <a:off x="863600" y="1270000"/>
            <a:ext cx="10541000" cy="7620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 anchor="ctr"/>
          <a:lstStyle/>
          <a:p>
            <a:pPr algn="l">
              <a:lnSpc>
                <a:spcPct val="120000"/>
              </a:lnSpc>
            </a:pPr>
            <a:r>
              <a:rPr lang="en-US" sz="4000" b="1" noProof="1">
                <a:solidFill>
                  <a:srgbClr val="0D3B79"/>
                </a:solidFill>
                <a:latin typeface="Segoe UI"/>
                <a:ea typeface="Segoe UI"/>
              </a:rPr>
              <a:t>Если вы работаете с лёгкими — вам сюда</a:t>
            </a:r>
            <a:endParaRPr lang="en-US" sz="4000" noProof="1"/>
          </a:p>
        </p:txBody>
      </p:sp>
      <p:sp>
        <p:nvSpPr>
          <p:cNvPr id="4" name="rule"/>
          <p:cNvSpPr/>
          <p:nvPr/>
        </p:nvSpPr>
        <p:spPr>
          <a:xfrm>
            <a:off x="889000" y="2184400"/>
            <a:ext cx="1905000" cy="50800"/>
          </a:xfrm>
          <a:prstGeom prst="rect">
            <a:avLst/>
          </a:prstGeom>
          <a:solidFill>
            <a:srgbClr val="B08D4C"/>
          </a:solidFill>
          <a:ln>
            <a:noFill/>
          </a:ln>
        </p:spPr>
      </p:sp>
      <p:sp>
        <p:nvSpPr>
          <p:cNvPr id="5" name="list-left"/>
          <p:cNvSpPr txBox="1"/>
          <p:nvPr/>
        </p:nvSpPr>
        <p:spPr>
          <a:xfrm>
            <a:off x="889000" y="2641600"/>
            <a:ext cx="5207000" cy="3048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t"/>
          <a:lstStyle/>
          <a:p>
            <a:pPr algn="l">
              <a:lnSpc>
                <a:spcPct val="185000"/>
              </a:lnSpc>
            </a:pPr>
            <a:r>
              <a:rPr lang="en-US" sz="2300" noProof="1">
                <a:solidFill>
                  <a:srgbClr val="B08D4C"/>
                </a:solidFill>
                <a:latin typeface="Segoe UI"/>
                <a:ea typeface="Segoe UI"/>
              </a:rPr>
              <a:t>—</a:t>
            </a:r>
            <a:r>
              <a:rPr lang="en-US" sz="2300" noProof="1">
                <a:solidFill>
                  <a:srgbClr val="1E2530"/>
                </a:solidFill>
                <a:latin typeface="Segoe UI"/>
                <a:ea typeface="Segoe UI"/>
              </a:rPr>
              <a:t> Врачи-пульмонологи</a:t>
            </a:r>
            <a:endParaRPr lang="en-US" sz="2300" noProof="1"/>
          </a:p>
          <a:p>
            <a:pPr algn="l">
              <a:lnSpc>
                <a:spcPct val="185000"/>
              </a:lnSpc>
            </a:pPr>
            <a:r>
              <a:rPr lang="en-US" sz="2300" noProof="1">
                <a:solidFill>
                  <a:srgbClr val="B08D4C"/>
                </a:solidFill>
                <a:latin typeface="Segoe UI"/>
                <a:ea typeface="Segoe UI"/>
              </a:rPr>
              <a:t>—</a:t>
            </a:r>
            <a:r>
              <a:rPr lang="en-US" sz="2300" noProof="1">
                <a:solidFill>
                  <a:srgbClr val="1E2530"/>
                </a:solidFill>
                <a:latin typeface="Segoe UI"/>
                <a:ea typeface="Segoe UI"/>
              </a:rPr>
              <a:t> Торакальные хирурги</a:t>
            </a:r>
            <a:endParaRPr lang="en-US" sz="2300" noProof="1"/>
          </a:p>
          <a:p>
            <a:pPr algn="l">
              <a:lnSpc>
                <a:spcPct val="185000"/>
              </a:lnSpc>
            </a:pPr>
            <a:r>
              <a:rPr lang="en-US" sz="2300" noProof="1">
                <a:solidFill>
                  <a:srgbClr val="B08D4C"/>
                </a:solidFill>
                <a:latin typeface="Segoe UI"/>
                <a:ea typeface="Segoe UI"/>
              </a:rPr>
              <a:t>—</a:t>
            </a:r>
            <a:r>
              <a:rPr lang="en-US" sz="2300" noProof="1">
                <a:solidFill>
                  <a:srgbClr val="1E2530"/>
                </a:solidFill>
                <a:latin typeface="Segoe UI"/>
                <a:ea typeface="Segoe UI"/>
              </a:rPr>
              <a:t> Сосудистые хирурги</a:t>
            </a:r>
            <a:endParaRPr lang="en-US" sz="2300" noProof="1"/>
          </a:p>
          <a:p>
            <a:pPr algn="l">
              <a:lnSpc>
                <a:spcPct val="185000"/>
              </a:lnSpc>
            </a:pPr>
            <a:r>
              <a:rPr lang="en-US" sz="2300" noProof="1">
                <a:solidFill>
                  <a:srgbClr val="B08D4C"/>
                </a:solidFill>
                <a:latin typeface="Segoe UI"/>
                <a:ea typeface="Segoe UI"/>
              </a:rPr>
              <a:t>—</a:t>
            </a:r>
            <a:r>
              <a:rPr lang="en-US" sz="2300" noProof="1">
                <a:solidFill>
                  <a:srgbClr val="1E2530"/>
                </a:solidFill>
                <a:latin typeface="Segoe UI"/>
                <a:ea typeface="Segoe UI"/>
              </a:rPr>
              <a:t> Интервенционные кардиологи</a:t>
            </a:r>
            <a:endParaRPr lang="en-US" sz="2300" noProof="1"/>
          </a:p>
        </p:txBody>
      </p:sp>
      <p:sp>
        <p:nvSpPr>
          <p:cNvPr id="6" name="list-right"/>
          <p:cNvSpPr txBox="1"/>
          <p:nvPr/>
        </p:nvSpPr>
        <p:spPr>
          <a:xfrm>
            <a:off x="6477000" y="2641600"/>
            <a:ext cx="5207000" cy="3048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t"/>
          <a:lstStyle/>
          <a:p>
            <a:pPr algn="l">
              <a:lnSpc>
                <a:spcPct val="185000"/>
              </a:lnSpc>
            </a:pPr>
            <a:r>
              <a:rPr lang="en-US" sz="2300" noProof="1">
                <a:solidFill>
                  <a:srgbClr val="B08D4C"/>
                </a:solidFill>
                <a:latin typeface="Segoe UI"/>
                <a:ea typeface="Segoe UI"/>
              </a:rPr>
              <a:t>—</a:t>
            </a:r>
            <a:r>
              <a:rPr lang="en-US" sz="2300" noProof="1">
                <a:solidFill>
                  <a:srgbClr val="1E2530"/>
                </a:solidFill>
                <a:latin typeface="Segoe UI"/>
                <a:ea typeface="Segoe UI"/>
              </a:rPr>
              <a:t> Эндоскописты</a:t>
            </a:r>
            <a:endParaRPr lang="en-US" sz="2300" noProof="1"/>
          </a:p>
          <a:p>
            <a:pPr algn="l">
              <a:lnSpc>
                <a:spcPct val="185000"/>
              </a:lnSpc>
            </a:pPr>
            <a:r>
              <a:rPr lang="en-US" sz="2300" noProof="1">
                <a:solidFill>
                  <a:srgbClr val="B08D4C"/>
                </a:solidFill>
                <a:latin typeface="Segoe UI"/>
                <a:ea typeface="Segoe UI"/>
              </a:rPr>
              <a:t>—</a:t>
            </a:r>
            <a:r>
              <a:rPr lang="en-US" sz="2300" noProof="1">
                <a:solidFill>
                  <a:srgbClr val="1E2530"/>
                </a:solidFill>
                <a:latin typeface="Segoe UI"/>
                <a:ea typeface="Segoe UI"/>
              </a:rPr>
              <a:t> Радиологи</a:t>
            </a:r>
            <a:endParaRPr lang="en-US" sz="2300" noProof="1"/>
          </a:p>
          <a:p>
            <a:pPr algn="l">
              <a:lnSpc>
                <a:spcPct val="185000"/>
              </a:lnSpc>
            </a:pPr>
            <a:r>
              <a:rPr lang="en-US" sz="2300" noProof="1">
                <a:solidFill>
                  <a:srgbClr val="B08D4C"/>
                </a:solidFill>
                <a:latin typeface="Segoe UI"/>
                <a:ea typeface="Segoe UI"/>
              </a:rPr>
              <a:t>—</a:t>
            </a:r>
            <a:r>
              <a:rPr lang="en-US" sz="2300" noProof="1">
                <a:solidFill>
                  <a:srgbClr val="1E2530"/>
                </a:solidFill>
                <a:latin typeface="Segoe UI"/>
                <a:ea typeface="Segoe UI"/>
              </a:rPr>
              <a:t> Кардиологи и онкологи</a:t>
            </a:r>
            <a:endParaRPr lang="en-US" sz="2300" noProof="1"/>
          </a:p>
          <a:p>
            <a:pPr algn="l">
              <a:lnSpc>
                <a:spcPct val="185000"/>
              </a:lnSpc>
            </a:pPr>
            <a:r>
              <a:rPr lang="en-US" sz="2300" noProof="1">
                <a:solidFill>
                  <a:srgbClr val="B08D4C"/>
                </a:solidFill>
                <a:latin typeface="Segoe UI"/>
                <a:ea typeface="Segoe UI"/>
              </a:rPr>
              <a:t>—</a:t>
            </a:r>
            <a:r>
              <a:rPr lang="en-US" sz="2300" noProof="1">
                <a:solidFill>
                  <a:srgbClr val="1E2530"/>
                </a:solidFill>
                <a:latin typeface="Segoe UI"/>
                <a:ea typeface="Segoe UI"/>
              </a:rPr>
              <a:t> ППС и научные сотрудники МУА</a:t>
            </a:r>
            <a:endParaRPr lang="en-US" sz="2300" noProof="1"/>
          </a:p>
        </p:txBody>
      </p:sp>
      <p:sp>
        <p:nvSpPr>
          <p:cNvPr id="7" name="bottom-line"/>
          <p:cNvSpPr/>
          <p:nvPr/>
        </p:nvSpPr>
        <p:spPr>
          <a:xfrm>
            <a:off x="889000" y="5740400"/>
            <a:ext cx="10795000" cy="12700"/>
          </a:xfrm>
          <a:prstGeom prst="rect">
            <a:avLst/>
          </a:prstGeom>
          <a:solidFill>
            <a:srgbClr val="E5E8EE"/>
          </a:solidFill>
          <a:ln>
            <a:noFill/>
          </a:ln>
        </p:spPr>
      </p:sp>
      <p:sp>
        <p:nvSpPr>
          <p:cNvPr id="8" name="bottom-note"/>
          <p:cNvSpPr txBox="1"/>
          <p:nvPr/>
        </p:nvSpPr>
        <p:spPr>
          <a:xfrm>
            <a:off x="889000" y="5969000"/>
            <a:ext cx="10795000" cy="5588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t"/>
          <a:lstStyle/>
          <a:p>
            <a:pPr algn="l">
              <a:lnSpc>
                <a:spcPct val="135000"/>
              </a:lnSpc>
            </a:pPr>
            <a:r>
              <a:rPr lang="en-US" sz="2000" b="1" noProof="1">
                <a:solidFill>
                  <a:srgbClr val="0D3B79"/>
                </a:solidFill>
                <a:latin typeface="Segoe UI"/>
                <a:ea typeface="Segoe UI"/>
              </a:rPr>
              <a:t>Обмен опытом с международными экспертами — без командировки за границу</a:t>
            </a:r>
            <a:endParaRPr lang="en-US" sz="2000" noProof="1"/>
          </a:p>
        </p:txBody>
      </p:sp>
      <p:pic>
        <p:nvPicPr>
          <p:cNvPr id="9" name="logo-amu"/>
          <p:cNvPicPr/>
          <p:nvPr/>
        </p:nvPicPr>
        <p:blipFill>
          <a:blip r:embed="rId2"/>
          <a:srcRect l="-358" r="-358"/>
          <a:stretch>
            <a:fillRect/>
          </a:stretch>
        </p:blipFill>
        <p:spPr>
          <a:xfrm>
            <a:off x="10541000" y="457200"/>
            <a:ext cx="762000" cy="57150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PPTD">
  <a:themeElements>
    <a:clrScheme name="PPTD">
      <a:dk1>
        <a:srgbClr val="000000"/>
      </a:dk1>
      <a:lt1>
        <a:srgbClr val="FFFFFF"/>
      </a:lt1>
      <a:dk2>
        <a:srgbClr val="1F2937"/>
      </a:dk2>
      <a:lt2>
        <a:srgbClr val="F3F4F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PTD">
      <a:majorFont>
        <a:latin typeface="MiSans"/>
        <a:ea typeface="MiSans"/>
        <a:cs typeface="MiSans"/>
      </a:majorFont>
      <a:minorFont>
        <a:latin typeface="MiSans"/>
        <a:ea typeface="MiSans"/>
        <a:cs typeface="MiSans"/>
      </a:minorFont>
    </a:fontScheme>
    <a:fmtScheme name="PPTD">
      <a:fillStyleLst>
        <a:solidFill>
          <a:schemeClr val="accent1"/>
        </a:solidFill>
        <a:solidFill>
          <a:schemeClr val="accent2"/>
        </a:solidFill>
        <a:solidFill>
          <a:schemeClr val="accent3"/>
        </a:solidFill>
      </a:fillStyleLst>
      <a:lnStyleLst>
        <a:ln w="6350" cap="flat" cmpd="sng" algn="ctr">
          <a:solidFill>
            <a:schemeClr val="accent1"/>
          </a:solidFill>
          <a:prstDash val="solid"/>
        </a:ln>
        <a:ln w="12700" cap="flat" cmpd="sng" algn="ctr">
          <a:solidFill>
            <a:schemeClr val="accent1"/>
          </a:solidFill>
          <a:prstDash val="solid"/>
        </a:ln>
        <a:ln w="19050" cap="flat" cmpd="sng" algn="ctr">
          <a:solidFill>
            <a:schemeClr val="accent1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lt1"/>
        </a:solidFill>
        <a:solidFill>
          <a:schemeClr val="lt2"/>
        </a:solidFill>
        <a:solidFill>
          <a:schemeClr val="dk1"/>
        </a:soli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480</Words>
  <Application>Microsoft Office PowerPoint</Application>
  <PresentationFormat>Широкоэкранный</PresentationFormat>
  <Paragraphs>109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4" baseType="lpstr">
      <vt:lpstr>Arial</vt:lpstr>
      <vt:lpstr>MiSans</vt:lpstr>
      <vt:lpstr>Segoe UI</vt:lpstr>
      <vt:lpstr>PPTD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Интервенционные технологии в респираторной медицине — анонс</dc:title>
  <cp:lastModifiedBy>user</cp:lastModifiedBy>
  <cp:revision>1</cp:revision>
  <dcterms:modified xsi:type="dcterms:W3CDTF">2026-08-27T06:10:16Z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IGC">
    <vt:lpwstr/>
  </property>
</Properties>
</file>