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sldIdLst>
    <p:sldId id="257" r:id="rId2"/>
    <p:sldId id="296" r:id="rId3"/>
    <p:sldId id="297" r:id="rId4"/>
    <p:sldId id="293" r:id="rId5"/>
    <p:sldId id="258" r:id="rId6"/>
    <p:sldId id="299" r:id="rId7"/>
    <p:sldId id="300" r:id="rId8"/>
    <p:sldId id="302" r:id="rId9"/>
    <p:sldId id="29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99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408" autoAdjust="0"/>
  </p:normalViewPr>
  <p:slideViewPr>
    <p:cSldViewPr>
      <p:cViewPr varScale="1">
        <p:scale>
          <a:sx n="98" d="100"/>
          <a:sy n="98" d="100"/>
        </p:scale>
        <p:origin x="15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83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mailto:mob_zdrav@sqo.gov.kz" TargetMode="External"/><Relationship Id="rId1" Type="http://schemas.openxmlformats.org/officeDocument/2006/relationships/hyperlink" Target="https://mail.kz/ru/mail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mailto:mob_zdrav@sqo.gov.kz" TargetMode="External"/><Relationship Id="rId1" Type="http://schemas.openxmlformats.org/officeDocument/2006/relationships/hyperlink" Target="https://mail.kz/ru/mai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9A6FA3-9DE0-4DB7-B178-3D1942C728F8}" type="doc">
      <dgm:prSet loTypeId="urn:microsoft.com/office/officeart/2005/8/layout/vList3" loCatId="list" qsTypeId="urn:microsoft.com/office/officeart/2005/8/quickstyle/simple1" qsCatId="simple" csTypeId="urn:microsoft.com/office/officeart/2005/8/colors/accent1_5" csCatId="accent1" phldr="1"/>
      <dgm:spPr/>
    </dgm:pt>
    <dgm:pt modelId="{880A1D18-74CB-414B-8212-79E9444CB164}">
      <dgm:prSet phldrT="[Текст]" custT="1"/>
      <dgm:spPr/>
      <dgm:t>
        <a:bodyPr/>
        <a:lstStyle/>
        <a:p>
          <a:pPr algn="just"/>
          <a:r>
            <a:rPr lang="ru-RU" sz="1400" b="1" i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Многопрофильный центр,</a:t>
          </a:r>
          <a:r>
            <a: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который оказывает высококвалифицированную специализированную помощь по следующим профилям: нейрохирургический, урологический, гинекологический, хирургический, хронического гемодиализа и нефрологии, неврологический, оториноларингологический, пульмонологический, гематологический, эндокринологический, гастроэнтерологический. Кроме того функционирует инсультный центр и отделение реабилитации и восстановительного лечения.</a:t>
          </a:r>
          <a:endParaRPr lang="ru-RU" sz="1400" dirty="0"/>
        </a:p>
      </dgm:t>
    </dgm:pt>
    <dgm:pt modelId="{42DB3721-56B1-4FFD-BAED-F27660F9AA02}" type="parTrans" cxnId="{EFE46037-61C9-44BD-8CFA-E615B7F26DC1}">
      <dgm:prSet/>
      <dgm:spPr/>
      <dgm:t>
        <a:bodyPr/>
        <a:lstStyle/>
        <a:p>
          <a:endParaRPr lang="ru-RU"/>
        </a:p>
      </dgm:t>
    </dgm:pt>
    <dgm:pt modelId="{7A5FEA09-6536-4343-8B79-5E8B2DE9E34A}" type="sibTrans" cxnId="{EFE46037-61C9-44BD-8CFA-E615B7F26DC1}">
      <dgm:prSet/>
      <dgm:spPr/>
      <dgm:t>
        <a:bodyPr/>
        <a:lstStyle/>
        <a:p>
          <a:endParaRPr lang="ru-RU"/>
        </a:p>
      </dgm:t>
    </dgm:pt>
    <dgm:pt modelId="{B10D5615-16F9-4637-B25C-69513B090B54}">
      <dgm:prSet phldrT="[Текст]"/>
      <dgm:spPr/>
      <dgm:t>
        <a:bodyPr/>
        <a:lstStyle/>
        <a:p>
          <a:pPr algn="just"/>
          <a:r>
            <a:rPr lang="ru-RU" b="1" i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Кардиологический центр,</a:t>
          </a:r>
          <a:r>
            <a: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который оказывает  стационарную и консультативно-диагностическую помощь по профилям: кардиологический, кардиохирургический, ревматологический, профиль рентгенэндоваскулярной и сосудистой хирургии и аритмологическая помощь. Проводятся  высоко технологичные  операции на сердце и магистральных сосудах, </a:t>
          </a:r>
          <a:r>
            <a:rPr lang="ru-RU" dirty="0" err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малоинвазивные</a:t>
          </a:r>
          <a:r>
            <a: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операции и операции на открытом сердце. </a:t>
          </a:r>
          <a:endParaRPr lang="ru-RU" dirty="0"/>
        </a:p>
      </dgm:t>
    </dgm:pt>
    <dgm:pt modelId="{DB6309E5-3640-4947-860B-E779D35147B5}" type="parTrans" cxnId="{1025E417-02B7-437F-8662-471B072E5347}">
      <dgm:prSet/>
      <dgm:spPr/>
      <dgm:t>
        <a:bodyPr/>
        <a:lstStyle/>
        <a:p>
          <a:endParaRPr lang="ru-RU"/>
        </a:p>
      </dgm:t>
    </dgm:pt>
    <dgm:pt modelId="{9CDB9059-7B49-42BA-AD01-29E1E94040B7}" type="sibTrans" cxnId="{1025E417-02B7-437F-8662-471B072E5347}">
      <dgm:prSet/>
      <dgm:spPr/>
      <dgm:t>
        <a:bodyPr/>
        <a:lstStyle/>
        <a:p>
          <a:endParaRPr lang="ru-RU"/>
        </a:p>
      </dgm:t>
    </dgm:pt>
    <dgm:pt modelId="{37BA5842-6AA5-4CEB-937F-82805A03A53D}">
      <dgm:prSet phldrT="[Текст]" custT="1"/>
      <dgm:spPr/>
      <dgm:t>
        <a:bodyPr/>
        <a:lstStyle/>
        <a:p>
          <a:pPr algn="just"/>
          <a:r>
            <a:rPr lang="ru-RU" sz="1400" b="1" i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Онкологический центр,</a:t>
          </a:r>
          <a:r>
            <a: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который оказывает  клинико-диагностическую, специализированную и паллиативную помощь населению  СКО. На сегодняшний  день имеется все необходимое медицинское  оборудование для  своевременного выявления и лечения пациентов с онкологическими заболеваниями. </a:t>
          </a:r>
          <a:endParaRPr lang="ru-RU" sz="1400" dirty="0"/>
        </a:p>
      </dgm:t>
    </dgm:pt>
    <dgm:pt modelId="{DE9BFD6C-8A7E-4597-BC73-1599C18EC283}" type="parTrans" cxnId="{F48A27CD-E321-40F5-82F6-61F6695AA7A1}">
      <dgm:prSet/>
      <dgm:spPr/>
      <dgm:t>
        <a:bodyPr/>
        <a:lstStyle/>
        <a:p>
          <a:endParaRPr lang="ru-RU"/>
        </a:p>
      </dgm:t>
    </dgm:pt>
    <dgm:pt modelId="{55B00C99-7349-480E-B3A8-4AC32FF6F167}" type="sibTrans" cxnId="{F48A27CD-E321-40F5-82F6-61F6695AA7A1}">
      <dgm:prSet/>
      <dgm:spPr/>
      <dgm:t>
        <a:bodyPr/>
        <a:lstStyle/>
        <a:p>
          <a:endParaRPr lang="ru-RU"/>
        </a:p>
      </dgm:t>
    </dgm:pt>
    <dgm:pt modelId="{76BC0F5C-D590-4F40-8963-BCDE00145EBB}">
      <dgm:prSet phldrT="[Текст]" custT="1"/>
      <dgm:spPr/>
      <dgm:t>
        <a:bodyPr/>
        <a:lstStyle/>
        <a:p>
          <a:pPr algn="just"/>
          <a:r>
            <a:rPr lang="ru-RU" sz="1400" b="1" i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Кожно-венерологический центр,</a:t>
          </a:r>
          <a:r>
            <a: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который оказывает консультативно-диагностическую и стационарную помощь так взрослому, так и детскому населению области по дерматовенерологическому профилю. На сегодняшний день имеется все необходимое оборудование и медикаменты для лечения инфекций, передающихся половым путём, кожных заболеваний и различных дерматозов.</a:t>
          </a:r>
          <a:endParaRPr lang="ru-RU" sz="1400" dirty="0"/>
        </a:p>
      </dgm:t>
    </dgm:pt>
    <dgm:pt modelId="{AB20CE59-EFD7-4926-80C3-F8EA69DA3296}" type="parTrans" cxnId="{5CE9030D-4438-4E1D-9B4E-3F41CB0146D2}">
      <dgm:prSet/>
      <dgm:spPr/>
      <dgm:t>
        <a:bodyPr/>
        <a:lstStyle/>
        <a:p>
          <a:endParaRPr lang="ru-RU"/>
        </a:p>
      </dgm:t>
    </dgm:pt>
    <dgm:pt modelId="{8425AE34-D444-4DEB-AA20-9027C3F146C5}" type="sibTrans" cxnId="{5CE9030D-4438-4E1D-9B4E-3F41CB0146D2}">
      <dgm:prSet/>
      <dgm:spPr/>
      <dgm:t>
        <a:bodyPr/>
        <a:lstStyle/>
        <a:p>
          <a:endParaRPr lang="ru-RU"/>
        </a:p>
      </dgm:t>
    </dgm:pt>
    <dgm:pt modelId="{D9B7A561-AD83-4A69-96B9-648F455917AA}">
      <dgm:prSet phldrT="[Текст]" custT="1"/>
      <dgm:spPr/>
      <dgm:t>
        <a:bodyPr/>
        <a:lstStyle/>
        <a:p>
          <a:pPr algn="just"/>
          <a:r>
            <a:rPr lang="ru-RU" sz="1400" b="1" i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Перинатальный центр</a:t>
          </a:r>
          <a:r>
            <a:rPr lang="ru-RU" sz="140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</a:t>
          </a:r>
          <a:r>
            <a: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который оказывает консультативно-диагностическую и высококвалифицированную акушерскую помощь беременным женщинам, в том числе с патологиями беременности, и новорожденным. Отделения оснащены современным оборудованием для диагностики, мониторинга и лечения женщин, а также всем необходимым оборудованием для выхаживания недоношенных детей.</a:t>
          </a:r>
          <a:endParaRPr lang="ru-RU" sz="1400" dirty="0"/>
        </a:p>
      </dgm:t>
    </dgm:pt>
    <dgm:pt modelId="{6C345938-3F28-463F-80A1-0931A12CC324}" type="parTrans" cxnId="{E37D3ED6-615F-44F7-B638-B746E8F5F08D}">
      <dgm:prSet/>
      <dgm:spPr/>
      <dgm:t>
        <a:bodyPr/>
        <a:lstStyle/>
        <a:p>
          <a:endParaRPr lang="ru-RU"/>
        </a:p>
      </dgm:t>
    </dgm:pt>
    <dgm:pt modelId="{F912223D-66AC-4C6A-8B61-F1737036674A}" type="sibTrans" cxnId="{E37D3ED6-615F-44F7-B638-B746E8F5F08D}">
      <dgm:prSet/>
      <dgm:spPr/>
      <dgm:t>
        <a:bodyPr/>
        <a:lstStyle/>
        <a:p>
          <a:endParaRPr lang="ru-RU"/>
        </a:p>
      </dgm:t>
    </dgm:pt>
    <dgm:pt modelId="{28C0B4AB-95FD-4D79-A152-2A766BD66DC7}" type="pres">
      <dgm:prSet presAssocID="{909A6FA3-9DE0-4DB7-B178-3D1942C728F8}" presName="linearFlow" presStyleCnt="0">
        <dgm:presLayoutVars>
          <dgm:dir/>
          <dgm:resizeHandles val="exact"/>
        </dgm:presLayoutVars>
      </dgm:prSet>
      <dgm:spPr/>
    </dgm:pt>
    <dgm:pt modelId="{98A20827-4E47-43AC-B2D5-B776D2A534F7}" type="pres">
      <dgm:prSet presAssocID="{880A1D18-74CB-414B-8212-79E9444CB164}" presName="composite" presStyleCnt="0"/>
      <dgm:spPr/>
    </dgm:pt>
    <dgm:pt modelId="{AEED123A-31C3-44D8-8DDE-FA8AE2614E31}" type="pres">
      <dgm:prSet presAssocID="{880A1D18-74CB-414B-8212-79E9444CB164}" presName="imgShp" presStyleLbl="fgImgPlace1" presStyleIdx="0" presStyleCnt="5" custScaleX="224965" custLinFactX="-2968" custLinFactNeighborX="-100000" custLinFactNeighborY="-424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DC06CDD-894A-46FB-8F7A-6D972E5C1A42}" type="pres">
      <dgm:prSet presAssocID="{880A1D18-74CB-414B-8212-79E9444CB164}" presName="txShp" presStyleLbl="node1" presStyleIdx="0" presStyleCnt="5" custScaleX="119620" custScaleY="195278" custLinFactNeighborX="7477" custLinFactNeighborY="-433">
        <dgm:presLayoutVars>
          <dgm:bulletEnabled val="1"/>
        </dgm:presLayoutVars>
      </dgm:prSet>
      <dgm:spPr/>
    </dgm:pt>
    <dgm:pt modelId="{C301E455-EC04-4EB8-9049-58C7227FE06F}" type="pres">
      <dgm:prSet presAssocID="{7A5FEA09-6536-4343-8B79-5E8B2DE9E34A}" presName="spacing" presStyleCnt="0"/>
      <dgm:spPr/>
    </dgm:pt>
    <dgm:pt modelId="{DEEB52E0-9ACD-4AAA-86B3-5ED9F17DAF47}" type="pres">
      <dgm:prSet presAssocID="{B10D5615-16F9-4637-B25C-69513B090B54}" presName="composite" presStyleCnt="0"/>
      <dgm:spPr/>
    </dgm:pt>
    <dgm:pt modelId="{724C5F39-4272-4592-A539-C4223E32690D}" type="pres">
      <dgm:prSet presAssocID="{B10D5615-16F9-4637-B25C-69513B090B54}" presName="imgShp" presStyleLbl="fgImgPlace1" presStyleIdx="1" presStyleCnt="5" custScaleX="229465" custLinFactX="-8403" custLinFactNeighborX="-100000" custLinFactNeighborY="284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F4C1481-3A2D-4A4B-BDE2-1A1497281347}" type="pres">
      <dgm:prSet presAssocID="{B10D5615-16F9-4637-B25C-69513B090B54}" presName="txShp" presStyleLbl="node1" presStyleIdx="1" presStyleCnt="5" custScaleX="118688" custScaleY="157761" custLinFactNeighborX="7629" custLinFactNeighborY="-7045">
        <dgm:presLayoutVars>
          <dgm:bulletEnabled val="1"/>
        </dgm:presLayoutVars>
      </dgm:prSet>
      <dgm:spPr/>
    </dgm:pt>
    <dgm:pt modelId="{8E2F75DC-38F2-4919-8968-DE0320252FE0}" type="pres">
      <dgm:prSet presAssocID="{9CDB9059-7B49-42BA-AD01-29E1E94040B7}" presName="spacing" presStyleCnt="0"/>
      <dgm:spPr/>
    </dgm:pt>
    <dgm:pt modelId="{CA5AFC24-3901-4085-B74C-06FC4A38FDB2}" type="pres">
      <dgm:prSet presAssocID="{37BA5842-6AA5-4CEB-937F-82805A03A53D}" presName="composite" presStyleCnt="0"/>
      <dgm:spPr/>
    </dgm:pt>
    <dgm:pt modelId="{F3C37E4E-1530-4B5D-86BD-0C79384315AF}" type="pres">
      <dgm:prSet presAssocID="{37BA5842-6AA5-4CEB-937F-82805A03A53D}" presName="imgShp" presStyleLbl="fgImgPlace1" presStyleIdx="2" presStyleCnt="5" custScaleX="219150" custLinFactX="-11717" custLinFactNeighborX="-100000" custLinFactNeighborY="1066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186DCF5-4AFE-423B-B8F0-B2304AC23C22}" type="pres">
      <dgm:prSet presAssocID="{37BA5842-6AA5-4CEB-937F-82805A03A53D}" presName="txShp" presStyleLbl="node1" presStyleIdx="2" presStyleCnt="5" custScaleX="118811" custScaleY="137044" custLinFactNeighborX="6467" custLinFactNeighborY="2894">
        <dgm:presLayoutVars>
          <dgm:bulletEnabled val="1"/>
        </dgm:presLayoutVars>
      </dgm:prSet>
      <dgm:spPr/>
    </dgm:pt>
    <dgm:pt modelId="{51400180-E1AF-4CFF-9F04-3A7151E0ACBB}" type="pres">
      <dgm:prSet presAssocID="{55B00C99-7349-480E-B3A8-4AC32FF6F167}" presName="spacing" presStyleCnt="0"/>
      <dgm:spPr/>
    </dgm:pt>
    <dgm:pt modelId="{A6C4AC4E-FCA8-48B4-BB0B-5CA33AF47806}" type="pres">
      <dgm:prSet presAssocID="{D9B7A561-AD83-4A69-96B9-648F455917AA}" presName="composite" presStyleCnt="0"/>
      <dgm:spPr/>
    </dgm:pt>
    <dgm:pt modelId="{4ECBEACF-5616-4B1C-B200-F7F3ABF5716C}" type="pres">
      <dgm:prSet presAssocID="{D9B7A561-AD83-4A69-96B9-648F455917AA}" presName="imgShp" presStyleLbl="fgImgPlace1" presStyleIdx="3" presStyleCnt="5" custScaleX="215745" custLinFactX="-7834" custLinFactNeighborX="-100000" custLinFactNeighborY="-269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9471256-82FD-47C6-831F-2B110ECD7C56}" type="pres">
      <dgm:prSet presAssocID="{D9B7A561-AD83-4A69-96B9-648F455917AA}" presName="txShp" presStyleLbl="node1" presStyleIdx="3" presStyleCnt="5" custScaleX="119755" custScaleY="161422" custLinFactNeighborX="6596" custLinFactNeighborY="5067">
        <dgm:presLayoutVars>
          <dgm:bulletEnabled val="1"/>
        </dgm:presLayoutVars>
      </dgm:prSet>
      <dgm:spPr/>
    </dgm:pt>
    <dgm:pt modelId="{84E099F6-56E9-4825-A906-527A38DBEE07}" type="pres">
      <dgm:prSet presAssocID="{F912223D-66AC-4C6A-8B61-F1737036674A}" presName="spacing" presStyleCnt="0"/>
      <dgm:spPr/>
    </dgm:pt>
    <dgm:pt modelId="{2E9E6F52-DBA3-47DE-97D2-7E3574534D5C}" type="pres">
      <dgm:prSet presAssocID="{76BC0F5C-D590-4F40-8963-BCDE00145EBB}" presName="composite" presStyleCnt="0"/>
      <dgm:spPr/>
    </dgm:pt>
    <dgm:pt modelId="{120CA03D-39D3-438E-9AFA-E463716C9819}" type="pres">
      <dgm:prSet presAssocID="{76BC0F5C-D590-4F40-8963-BCDE00145EBB}" presName="imgShp" presStyleLbl="fgImgPlace1" presStyleIdx="4" presStyleCnt="5" custScaleX="210185" custLinFactX="-2181" custLinFactNeighborX="-100000" custLinFactNeighborY="-493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A8316A3E-63C4-40C7-94B2-72556AB009D1}" type="pres">
      <dgm:prSet presAssocID="{76BC0F5C-D590-4F40-8963-BCDE00145EBB}" presName="txShp" presStyleLbl="node1" presStyleIdx="4" presStyleCnt="5" custScaleX="117324" custScaleY="143578" custLinFactNeighborX="6806" custLinFactNeighborY="-526">
        <dgm:presLayoutVars>
          <dgm:bulletEnabled val="1"/>
        </dgm:presLayoutVars>
      </dgm:prSet>
      <dgm:spPr/>
    </dgm:pt>
  </dgm:ptLst>
  <dgm:cxnLst>
    <dgm:cxn modelId="{5CE9030D-4438-4E1D-9B4E-3F41CB0146D2}" srcId="{909A6FA3-9DE0-4DB7-B178-3D1942C728F8}" destId="{76BC0F5C-D590-4F40-8963-BCDE00145EBB}" srcOrd="4" destOrd="0" parTransId="{AB20CE59-EFD7-4926-80C3-F8EA69DA3296}" sibTransId="{8425AE34-D444-4DEB-AA20-9027C3F146C5}"/>
    <dgm:cxn modelId="{03144F17-A090-4588-BD2D-712226EAF8B3}" type="presOf" srcId="{D9B7A561-AD83-4A69-96B9-648F455917AA}" destId="{69471256-82FD-47C6-831F-2B110ECD7C56}" srcOrd="0" destOrd="0" presId="urn:microsoft.com/office/officeart/2005/8/layout/vList3"/>
    <dgm:cxn modelId="{1025E417-02B7-437F-8662-471B072E5347}" srcId="{909A6FA3-9DE0-4DB7-B178-3D1942C728F8}" destId="{B10D5615-16F9-4637-B25C-69513B090B54}" srcOrd="1" destOrd="0" parTransId="{DB6309E5-3640-4947-860B-E779D35147B5}" sibTransId="{9CDB9059-7B49-42BA-AD01-29E1E94040B7}"/>
    <dgm:cxn modelId="{CBE1FC2F-0ABE-4625-BC73-D28ECC7BE299}" type="presOf" srcId="{37BA5842-6AA5-4CEB-937F-82805A03A53D}" destId="{2186DCF5-4AFE-423B-B8F0-B2304AC23C22}" srcOrd="0" destOrd="0" presId="urn:microsoft.com/office/officeart/2005/8/layout/vList3"/>
    <dgm:cxn modelId="{EFE46037-61C9-44BD-8CFA-E615B7F26DC1}" srcId="{909A6FA3-9DE0-4DB7-B178-3D1942C728F8}" destId="{880A1D18-74CB-414B-8212-79E9444CB164}" srcOrd="0" destOrd="0" parTransId="{42DB3721-56B1-4FFD-BAED-F27660F9AA02}" sibTransId="{7A5FEA09-6536-4343-8B79-5E8B2DE9E34A}"/>
    <dgm:cxn modelId="{0975E756-8637-4A66-837A-1D48CEC5B32A}" type="presOf" srcId="{B10D5615-16F9-4637-B25C-69513B090B54}" destId="{1F4C1481-3A2D-4A4B-BDE2-1A1497281347}" srcOrd="0" destOrd="0" presId="urn:microsoft.com/office/officeart/2005/8/layout/vList3"/>
    <dgm:cxn modelId="{53BC4F83-A65A-4C36-9E8E-A31D23824004}" type="presOf" srcId="{880A1D18-74CB-414B-8212-79E9444CB164}" destId="{EDC06CDD-894A-46FB-8F7A-6D972E5C1A42}" srcOrd="0" destOrd="0" presId="urn:microsoft.com/office/officeart/2005/8/layout/vList3"/>
    <dgm:cxn modelId="{0E7E6E9B-7DF7-44A2-AD35-7CE430EA61A1}" type="presOf" srcId="{909A6FA3-9DE0-4DB7-B178-3D1942C728F8}" destId="{28C0B4AB-95FD-4D79-A152-2A766BD66DC7}" srcOrd="0" destOrd="0" presId="urn:microsoft.com/office/officeart/2005/8/layout/vList3"/>
    <dgm:cxn modelId="{50EF9EC9-27A8-4762-865A-C6E61CD96966}" type="presOf" srcId="{76BC0F5C-D590-4F40-8963-BCDE00145EBB}" destId="{A8316A3E-63C4-40C7-94B2-72556AB009D1}" srcOrd="0" destOrd="0" presId="urn:microsoft.com/office/officeart/2005/8/layout/vList3"/>
    <dgm:cxn modelId="{F48A27CD-E321-40F5-82F6-61F6695AA7A1}" srcId="{909A6FA3-9DE0-4DB7-B178-3D1942C728F8}" destId="{37BA5842-6AA5-4CEB-937F-82805A03A53D}" srcOrd="2" destOrd="0" parTransId="{DE9BFD6C-8A7E-4597-BC73-1599C18EC283}" sibTransId="{55B00C99-7349-480E-B3A8-4AC32FF6F167}"/>
    <dgm:cxn modelId="{E37D3ED6-615F-44F7-B638-B746E8F5F08D}" srcId="{909A6FA3-9DE0-4DB7-B178-3D1942C728F8}" destId="{D9B7A561-AD83-4A69-96B9-648F455917AA}" srcOrd="3" destOrd="0" parTransId="{6C345938-3F28-463F-80A1-0931A12CC324}" sibTransId="{F912223D-66AC-4C6A-8B61-F1737036674A}"/>
    <dgm:cxn modelId="{B66CEA9F-C30A-46CA-8F7B-6A79F2D9556F}" type="presParOf" srcId="{28C0B4AB-95FD-4D79-A152-2A766BD66DC7}" destId="{98A20827-4E47-43AC-B2D5-B776D2A534F7}" srcOrd="0" destOrd="0" presId="urn:microsoft.com/office/officeart/2005/8/layout/vList3"/>
    <dgm:cxn modelId="{3D0E7323-DF75-4576-A9F6-6305F3E3A5A4}" type="presParOf" srcId="{98A20827-4E47-43AC-B2D5-B776D2A534F7}" destId="{AEED123A-31C3-44D8-8DDE-FA8AE2614E31}" srcOrd="0" destOrd="0" presId="urn:microsoft.com/office/officeart/2005/8/layout/vList3"/>
    <dgm:cxn modelId="{1C1E1372-5B21-4F72-B9DD-264260A152AD}" type="presParOf" srcId="{98A20827-4E47-43AC-B2D5-B776D2A534F7}" destId="{EDC06CDD-894A-46FB-8F7A-6D972E5C1A42}" srcOrd="1" destOrd="0" presId="urn:microsoft.com/office/officeart/2005/8/layout/vList3"/>
    <dgm:cxn modelId="{AC188498-1EAD-45E1-867C-3CFAFE770202}" type="presParOf" srcId="{28C0B4AB-95FD-4D79-A152-2A766BD66DC7}" destId="{C301E455-EC04-4EB8-9049-58C7227FE06F}" srcOrd="1" destOrd="0" presId="urn:microsoft.com/office/officeart/2005/8/layout/vList3"/>
    <dgm:cxn modelId="{38BE624A-0D24-4443-8420-06F7C5F1ED01}" type="presParOf" srcId="{28C0B4AB-95FD-4D79-A152-2A766BD66DC7}" destId="{DEEB52E0-9ACD-4AAA-86B3-5ED9F17DAF47}" srcOrd="2" destOrd="0" presId="urn:microsoft.com/office/officeart/2005/8/layout/vList3"/>
    <dgm:cxn modelId="{5015E62B-EB6B-4844-AAB5-DD7723E04552}" type="presParOf" srcId="{DEEB52E0-9ACD-4AAA-86B3-5ED9F17DAF47}" destId="{724C5F39-4272-4592-A539-C4223E32690D}" srcOrd="0" destOrd="0" presId="urn:microsoft.com/office/officeart/2005/8/layout/vList3"/>
    <dgm:cxn modelId="{D9D2CE79-FA78-4279-833E-6E640C128595}" type="presParOf" srcId="{DEEB52E0-9ACD-4AAA-86B3-5ED9F17DAF47}" destId="{1F4C1481-3A2D-4A4B-BDE2-1A1497281347}" srcOrd="1" destOrd="0" presId="urn:microsoft.com/office/officeart/2005/8/layout/vList3"/>
    <dgm:cxn modelId="{027D61BA-2D86-4901-9E55-FAA27CB9E6E6}" type="presParOf" srcId="{28C0B4AB-95FD-4D79-A152-2A766BD66DC7}" destId="{8E2F75DC-38F2-4919-8968-DE0320252FE0}" srcOrd="3" destOrd="0" presId="urn:microsoft.com/office/officeart/2005/8/layout/vList3"/>
    <dgm:cxn modelId="{EFCD52CD-38E2-4CA5-A0EF-A624F5A6FB55}" type="presParOf" srcId="{28C0B4AB-95FD-4D79-A152-2A766BD66DC7}" destId="{CA5AFC24-3901-4085-B74C-06FC4A38FDB2}" srcOrd="4" destOrd="0" presId="urn:microsoft.com/office/officeart/2005/8/layout/vList3"/>
    <dgm:cxn modelId="{E683B6D0-AE42-40A6-BB2A-8496F2D62B08}" type="presParOf" srcId="{CA5AFC24-3901-4085-B74C-06FC4A38FDB2}" destId="{F3C37E4E-1530-4B5D-86BD-0C79384315AF}" srcOrd="0" destOrd="0" presId="urn:microsoft.com/office/officeart/2005/8/layout/vList3"/>
    <dgm:cxn modelId="{9CEF1722-817E-4ED8-AD4C-D5CDF858E3D2}" type="presParOf" srcId="{CA5AFC24-3901-4085-B74C-06FC4A38FDB2}" destId="{2186DCF5-4AFE-423B-B8F0-B2304AC23C22}" srcOrd="1" destOrd="0" presId="urn:microsoft.com/office/officeart/2005/8/layout/vList3"/>
    <dgm:cxn modelId="{F632474C-8498-47C7-91FF-5325D9B6934F}" type="presParOf" srcId="{28C0B4AB-95FD-4D79-A152-2A766BD66DC7}" destId="{51400180-E1AF-4CFF-9F04-3A7151E0ACBB}" srcOrd="5" destOrd="0" presId="urn:microsoft.com/office/officeart/2005/8/layout/vList3"/>
    <dgm:cxn modelId="{05B5AA00-8FC1-4658-8E5B-3AC2CB32CFA6}" type="presParOf" srcId="{28C0B4AB-95FD-4D79-A152-2A766BD66DC7}" destId="{A6C4AC4E-FCA8-48B4-BB0B-5CA33AF47806}" srcOrd="6" destOrd="0" presId="urn:microsoft.com/office/officeart/2005/8/layout/vList3"/>
    <dgm:cxn modelId="{30F6AC52-BDF9-4C09-9140-846210D8C947}" type="presParOf" srcId="{A6C4AC4E-FCA8-48B4-BB0B-5CA33AF47806}" destId="{4ECBEACF-5616-4B1C-B200-F7F3ABF5716C}" srcOrd="0" destOrd="0" presId="urn:microsoft.com/office/officeart/2005/8/layout/vList3"/>
    <dgm:cxn modelId="{2FFD236F-2F35-414D-92EA-680ACC861ED1}" type="presParOf" srcId="{A6C4AC4E-FCA8-48B4-BB0B-5CA33AF47806}" destId="{69471256-82FD-47C6-831F-2B110ECD7C56}" srcOrd="1" destOrd="0" presId="urn:microsoft.com/office/officeart/2005/8/layout/vList3"/>
    <dgm:cxn modelId="{4E5DDB8C-4D78-4DF7-8C9E-49F845EEDF36}" type="presParOf" srcId="{28C0B4AB-95FD-4D79-A152-2A766BD66DC7}" destId="{84E099F6-56E9-4825-A906-527A38DBEE07}" srcOrd="7" destOrd="0" presId="urn:microsoft.com/office/officeart/2005/8/layout/vList3"/>
    <dgm:cxn modelId="{39C5C72B-A41B-4B88-96EE-583BDCAC6C1A}" type="presParOf" srcId="{28C0B4AB-95FD-4D79-A152-2A766BD66DC7}" destId="{2E9E6F52-DBA3-47DE-97D2-7E3574534D5C}" srcOrd="8" destOrd="0" presId="urn:microsoft.com/office/officeart/2005/8/layout/vList3"/>
    <dgm:cxn modelId="{9BC8A108-7E46-4377-A4BB-524C2B8D3CB8}" type="presParOf" srcId="{2E9E6F52-DBA3-47DE-97D2-7E3574534D5C}" destId="{120CA03D-39D3-438E-9AFA-E463716C9819}" srcOrd="0" destOrd="0" presId="urn:microsoft.com/office/officeart/2005/8/layout/vList3"/>
    <dgm:cxn modelId="{A61FFA5D-F3FD-49DE-8B9B-B73ED5D5CC8A}" type="presParOf" srcId="{2E9E6F52-DBA3-47DE-97D2-7E3574534D5C}" destId="{A8316A3E-63C4-40C7-94B2-72556AB009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D8A8F1-04EF-4427-AACE-DE7B2EB750D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594169-BD49-4D6A-AD52-1B2697170FD0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Единовременное подъемное пособие для молодого специалиста в размере от 1 млн.тенге до 3 млн.тенге.</a:t>
          </a:r>
        </a:p>
      </dgm:t>
    </dgm:pt>
    <dgm:pt modelId="{8783B156-1345-4B9D-A40D-995C308CDAF0}" type="parTrans" cxnId="{D737E064-35D6-4EFA-B3A8-1E6E902FCA9D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B0D532AF-08F4-41FA-B412-C7FA675332B1}" type="sibTrans" cxnId="{D737E064-35D6-4EFA-B3A8-1E6E902FCA9D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0B144D6E-202F-4D43-B96B-25BC70FBB21F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Подъемное пособие от МИО СКО в размере 1,5 млн. тенге. </a:t>
          </a:r>
        </a:p>
      </dgm:t>
    </dgm:pt>
    <dgm:pt modelId="{EBD224B1-1692-41BC-ABF6-069090129233}" type="parTrans" cxnId="{C6D0A16C-CCFA-43EA-9D8F-C921AA42AC94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4F0EF967-E21E-4F5B-9581-309265E939C3}" type="sibTrans" cxnId="{C6D0A16C-CCFA-43EA-9D8F-C921AA42AC94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D675E14E-D0A7-468B-B77C-0F87B80BC8A6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Предоставление жилья в Доме врача или </a:t>
          </a:r>
          <a:r>
            <a:rPr lang="ru-RU" sz="20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сооплата</a:t>
          </a:r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арендного жилья  в размере 50% от суммы договора арендного жилья.</a:t>
          </a:r>
        </a:p>
      </dgm:t>
    </dgm:pt>
    <dgm:pt modelId="{4A94E824-CD15-47B0-BC9B-4D341EFF6A31}" type="parTrans" cxnId="{405C28F5-A95F-42BB-8271-CE538AC45F1E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4CA26CDE-7581-419E-860F-2B0FA8C5EA73}" type="sibTrans" cxnId="{405C28F5-A95F-42BB-8271-CE538AC45F1E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CC09CB17-2CDB-47A1-BE17-71252BD9FB0E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Ежемесячные стимулирующие выплаты сотрудникам.</a:t>
          </a:r>
        </a:p>
      </dgm:t>
    </dgm:pt>
    <dgm:pt modelId="{5631FB26-0FBD-4225-9347-375038E804A4}" type="parTrans" cxnId="{6A1E90F7-7796-496F-B9F9-A2B8149AB722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B7956683-9DC8-4A0E-AE01-F121E7AFA464}" type="sibTrans" cxnId="{6A1E90F7-7796-496F-B9F9-A2B8149AB722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8DB74AC9-E156-4817-A573-3FA3B770C08E}" type="pres">
      <dgm:prSet presAssocID="{F3D8A8F1-04EF-4427-AACE-DE7B2EB750DE}" presName="linear" presStyleCnt="0">
        <dgm:presLayoutVars>
          <dgm:dir/>
          <dgm:animLvl val="lvl"/>
          <dgm:resizeHandles val="exact"/>
        </dgm:presLayoutVars>
      </dgm:prSet>
      <dgm:spPr/>
    </dgm:pt>
    <dgm:pt modelId="{CDF1CF9C-48ED-44D6-894C-BC7A4DDEF199}" type="pres">
      <dgm:prSet presAssocID="{78594169-BD49-4D6A-AD52-1B2697170FD0}" presName="parentLin" presStyleCnt="0"/>
      <dgm:spPr/>
    </dgm:pt>
    <dgm:pt modelId="{150AFEBD-96F5-4AA7-88A4-3C078ADCD586}" type="pres">
      <dgm:prSet presAssocID="{78594169-BD49-4D6A-AD52-1B2697170FD0}" presName="parentLeftMargin" presStyleLbl="node1" presStyleIdx="0" presStyleCnt="4"/>
      <dgm:spPr/>
    </dgm:pt>
    <dgm:pt modelId="{0A86D95F-E0AC-403E-985B-85EED6EDD972}" type="pres">
      <dgm:prSet presAssocID="{78594169-BD49-4D6A-AD52-1B2697170FD0}" presName="parentText" presStyleLbl="node1" presStyleIdx="0" presStyleCnt="4" custScaleX="130669">
        <dgm:presLayoutVars>
          <dgm:chMax val="0"/>
          <dgm:bulletEnabled val="1"/>
        </dgm:presLayoutVars>
      </dgm:prSet>
      <dgm:spPr/>
    </dgm:pt>
    <dgm:pt modelId="{11352934-C6E6-4C70-B033-9B54DABC07BF}" type="pres">
      <dgm:prSet presAssocID="{78594169-BD49-4D6A-AD52-1B2697170FD0}" presName="negativeSpace" presStyleCnt="0"/>
      <dgm:spPr/>
    </dgm:pt>
    <dgm:pt modelId="{8AE10C1D-E4E5-4564-BB9A-B569BE48ABE7}" type="pres">
      <dgm:prSet presAssocID="{78594169-BD49-4D6A-AD52-1B2697170FD0}" presName="childText" presStyleLbl="conFgAcc1" presStyleIdx="0" presStyleCnt="4">
        <dgm:presLayoutVars>
          <dgm:bulletEnabled val="1"/>
        </dgm:presLayoutVars>
      </dgm:prSet>
      <dgm:spPr/>
    </dgm:pt>
    <dgm:pt modelId="{5E5353D5-223A-48B9-B5B6-13A82476A6E6}" type="pres">
      <dgm:prSet presAssocID="{B0D532AF-08F4-41FA-B412-C7FA675332B1}" presName="spaceBetweenRectangles" presStyleCnt="0"/>
      <dgm:spPr/>
    </dgm:pt>
    <dgm:pt modelId="{0B8485A0-4234-42C0-A3D1-628657557A6F}" type="pres">
      <dgm:prSet presAssocID="{0B144D6E-202F-4D43-B96B-25BC70FBB21F}" presName="parentLin" presStyleCnt="0"/>
      <dgm:spPr/>
    </dgm:pt>
    <dgm:pt modelId="{5AE79C9C-68FD-4538-ADD1-A37F57ACFA64}" type="pres">
      <dgm:prSet presAssocID="{0B144D6E-202F-4D43-B96B-25BC70FBB21F}" presName="parentLeftMargin" presStyleLbl="node1" presStyleIdx="0" presStyleCnt="4"/>
      <dgm:spPr/>
    </dgm:pt>
    <dgm:pt modelId="{E6AE230C-7D4D-4A56-AE30-4BF3069EE2EF}" type="pres">
      <dgm:prSet presAssocID="{0B144D6E-202F-4D43-B96B-25BC70FBB21F}" presName="parentText" presStyleLbl="node1" presStyleIdx="1" presStyleCnt="4" custScaleX="130784">
        <dgm:presLayoutVars>
          <dgm:chMax val="0"/>
          <dgm:bulletEnabled val="1"/>
        </dgm:presLayoutVars>
      </dgm:prSet>
      <dgm:spPr/>
    </dgm:pt>
    <dgm:pt modelId="{546C4124-C5E6-4951-8BC1-E575E835EDF7}" type="pres">
      <dgm:prSet presAssocID="{0B144D6E-202F-4D43-B96B-25BC70FBB21F}" presName="negativeSpace" presStyleCnt="0"/>
      <dgm:spPr/>
    </dgm:pt>
    <dgm:pt modelId="{645F3475-A6F1-411C-B991-5888E6BD1AD8}" type="pres">
      <dgm:prSet presAssocID="{0B144D6E-202F-4D43-B96B-25BC70FBB21F}" presName="childText" presStyleLbl="conFgAcc1" presStyleIdx="1" presStyleCnt="4">
        <dgm:presLayoutVars>
          <dgm:bulletEnabled val="1"/>
        </dgm:presLayoutVars>
      </dgm:prSet>
      <dgm:spPr/>
    </dgm:pt>
    <dgm:pt modelId="{9EF66037-A125-44B2-AE96-4C6CF0095529}" type="pres">
      <dgm:prSet presAssocID="{4F0EF967-E21E-4F5B-9581-309265E939C3}" presName="spaceBetweenRectangles" presStyleCnt="0"/>
      <dgm:spPr/>
    </dgm:pt>
    <dgm:pt modelId="{53553B5D-A84F-4168-9D42-A95787E410EB}" type="pres">
      <dgm:prSet presAssocID="{D675E14E-D0A7-468B-B77C-0F87B80BC8A6}" presName="parentLin" presStyleCnt="0"/>
      <dgm:spPr/>
    </dgm:pt>
    <dgm:pt modelId="{AB410B32-177B-4428-9168-D178DFB62453}" type="pres">
      <dgm:prSet presAssocID="{D675E14E-D0A7-468B-B77C-0F87B80BC8A6}" presName="parentLeftMargin" presStyleLbl="node1" presStyleIdx="1" presStyleCnt="4"/>
      <dgm:spPr/>
    </dgm:pt>
    <dgm:pt modelId="{556AE072-76ED-478C-8A12-98978D2989FD}" type="pres">
      <dgm:prSet presAssocID="{D675E14E-D0A7-468B-B77C-0F87B80BC8A6}" presName="parentText" presStyleLbl="node1" presStyleIdx="2" presStyleCnt="4" custScaleX="130784">
        <dgm:presLayoutVars>
          <dgm:chMax val="0"/>
          <dgm:bulletEnabled val="1"/>
        </dgm:presLayoutVars>
      </dgm:prSet>
      <dgm:spPr/>
    </dgm:pt>
    <dgm:pt modelId="{671B7761-C1EB-4A81-B87D-FD952DAC0565}" type="pres">
      <dgm:prSet presAssocID="{D675E14E-D0A7-468B-B77C-0F87B80BC8A6}" presName="negativeSpace" presStyleCnt="0"/>
      <dgm:spPr/>
    </dgm:pt>
    <dgm:pt modelId="{4713059D-6EE5-4D01-9822-F960B9263BC6}" type="pres">
      <dgm:prSet presAssocID="{D675E14E-D0A7-468B-B77C-0F87B80BC8A6}" presName="childText" presStyleLbl="conFgAcc1" presStyleIdx="2" presStyleCnt="4">
        <dgm:presLayoutVars>
          <dgm:bulletEnabled val="1"/>
        </dgm:presLayoutVars>
      </dgm:prSet>
      <dgm:spPr/>
    </dgm:pt>
    <dgm:pt modelId="{440684AA-015C-46AF-B3B1-2697896B1EFA}" type="pres">
      <dgm:prSet presAssocID="{4CA26CDE-7581-419E-860F-2B0FA8C5EA73}" presName="spaceBetweenRectangles" presStyleCnt="0"/>
      <dgm:spPr/>
    </dgm:pt>
    <dgm:pt modelId="{66BA2317-21DC-4679-88F6-53373EE0B7FF}" type="pres">
      <dgm:prSet presAssocID="{CC09CB17-2CDB-47A1-BE17-71252BD9FB0E}" presName="parentLin" presStyleCnt="0"/>
      <dgm:spPr/>
    </dgm:pt>
    <dgm:pt modelId="{6C13033E-4820-473A-A73C-322862F3F429}" type="pres">
      <dgm:prSet presAssocID="{CC09CB17-2CDB-47A1-BE17-71252BD9FB0E}" presName="parentLeftMargin" presStyleLbl="node1" presStyleIdx="2" presStyleCnt="4"/>
      <dgm:spPr/>
    </dgm:pt>
    <dgm:pt modelId="{BD341B24-9DA9-4805-918E-9F5218B4BDF1}" type="pres">
      <dgm:prSet presAssocID="{CC09CB17-2CDB-47A1-BE17-71252BD9FB0E}" presName="parentText" presStyleLbl="node1" presStyleIdx="3" presStyleCnt="4" custScaleX="130295">
        <dgm:presLayoutVars>
          <dgm:chMax val="0"/>
          <dgm:bulletEnabled val="1"/>
        </dgm:presLayoutVars>
      </dgm:prSet>
      <dgm:spPr/>
    </dgm:pt>
    <dgm:pt modelId="{DF88F4EE-7EE1-46B5-A8B6-7722B4DE082C}" type="pres">
      <dgm:prSet presAssocID="{CC09CB17-2CDB-47A1-BE17-71252BD9FB0E}" presName="negativeSpace" presStyleCnt="0"/>
      <dgm:spPr/>
    </dgm:pt>
    <dgm:pt modelId="{334E42A0-602C-4D21-BB4B-B446831EF641}" type="pres">
      <dgm:prSet presAssocID="{CC09CB17-2CDB-47A1-BE17-71252BD9FB0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5B53805-8AD2-4462-A717-272D6EB2D7B9}" type="presOf" srcId="{CC09CB17-2CDB-47A1-BE17-71252BD9FB0E}" destId="{BD341B24-9DA9-4805-918E-9F5218B4BDF1}" srcOrd="1" destOrd="0" presId="urn:microsoft.com/office/officeart/2005/8/layout/list1"/>
    <dgm:cxn modelId="{B65D631E-C0B3-464D-9E97-84DBBD1EB4A4}" type="presOf" srcId="{F3D8A8F1-04EF-4427-AACE-DE7B2EB750DE}" destId="{8DB74AC9-E156-4817-A573-3FA3B770C08E}" srcOrd="0" destOrd="0" presId="urn:microsoft.com/office/officeart/2005/8/layout/list1"/>
    <dgm:cxn modelId="{35704834-ACA9-4E87-A432-FE382FC25D77}" type="presOf" srcId="{D675E14E-D0A7-468B-B77C-0F87B80BC8A6}" destId="{AB410B32-177B-4428-9168-D178DFB62453}" srcOrd="0" destOrd="0" presId="urn:microsoft.com/office/officeart/2005/8/layout/list1"/>
    <dgm:cxn modelId="{0B48035D-C564-4BC2-B28B-BBCFB9F7CF5B}" type="presOf" srcId="{D675E14E-D0A7-468B-B77C-0F87B80BC8A6}" destId="{556AE072-76ED-478C-8A12-98978D2989FD}" srcOrd="1" destOrd="0" presId="urn:microsoft.com/office/officeart/2005/8/layout/list1"/>
    <dgm:cxn modelId="{D737E064-35D6-4EFA-B3A8-1E6E902FCA9D}" srcId="{F3D8A8F1-04EF-4427-AACE-DE7B2EB750DE}" destId="{78594169-BD49-4D6A-AD52-1B2697170FD0}" srcOrd="0" destOrd="0" parTransId="{8783B156-1345-4B9D-A40D-995C308CDAF0}" sibTransId="{B0D532AF-08F4-41FA-B412-C7FA675332B1}"/>
    <dgm:cxn modelId="{C6D0A16C-CCFA-43EA-9D8F-C921AA42AC94}" srcId="{F3D8A8F1-04EF-4427-AACE-DE7B2EB750DE}" destId="{0B144D6E-202F-4D43-B96B-25BC70FBB21F}" srcOrd="1" destOrd="0" parTransId="{EBD224B1-1692-41BC-ABF6-069090129233}" sibTransId="{4F0EF967-E21E-4F5B-9581-309265E939C3}"/>
    <dgm:cxn modelId="{964B016D-756B-415C-A9B1-18823F7C526D}" type="presOf" srcId="{78594169-BD49-4D6A-AD52-1B2697170FD0}" destId="{0A86D95F-E0AC-403E-985B-85EED6EDD972}" srcOrd="1" destOrd="0" presId="urn:microsoft.com/office/officeart/2005/8/layout/list1"/>
    <dgm:cxn modelId="{0127F374-EAF8-4D71-A02B-A85D36283B65}" type="presOf" srcId="{0B144D6E-202F-4D43-B96B-25BC70FBB21F}" destId="{5AE79C9C-68FD-4538-ADD1-A37F57ACFA64}" srcOrd="0" destOrd="0" presId="urn:microsoft.com/office/officeart/2005/8/layout/list1"/>
    <dgm:cxn modelId="{B0D21F58-4FAC-4C99-92AD-48DE72C67BF1}" type="presOf" srcId="{78594169-BD49-4D6A-AD52-1B2697170FD0}" destId="{150AFEBD-96F5-4AA7-88A4-3C078ADCD586}" srcOrd="0" destOrd="0" presId="urn:microsoft.com/office/officeart/2005/8/layout/list1"/>
    <dgm:cxn modelId="{70AEC49A-86DB-46CB-B38F-8B636AA13EC0}" type="presOf" srcId="{0B144D6E-202F-4D43-B96B-25BC70FBB21F}" destId="{E6AE230C-7D4D-4A56-AE30-4BF3069EE2EF}" srcOrd="1" destOrd="0" presId="urn:microsoft.com/office/officeart/2005/8/layout/list1"/>
    <dgm:cxn modelId="{AA7F3EA1-4572-47B9-8871-925A836DCAB3}" type="presOf" srcId="{CC09CB17-2CDB-47A1-BE17-71252BD9FB0E}" destId="{6C13033E-4820-473A-A73C-322862F3F429}" srcOrd="0" destOrd="0" presId="urn:microsoft.com/office/officeart/2005/8/layout/list1"/>
    <dgm:cxn modelId="{405C28F5-A95F-42BB-8271-CE538AC45F1E}" srcId="{F3D8A8F1-04EF-4427-AACE-DE7B2EB750DE}" destId="{D675E14E-D0A7-468B-B77C-0F87B80BC8A6}" srcOrd="2" destOrd="0" parTransId="{4A94E824-CD15-47B0-BC9B-4D341EFF6A31}" sibTransId="{4CA26CDE-7581-419E-860F-2B0FA8C5EA73}"/>
    <dgm:cxn modelId="{6A1E90F7-7796-496F-B9F9-A2B8149AB722}" srcId="{F3D8A8F1-04EF-4427-AACE-DE7B2EB750DE}" destId="{CC09CB17-2CDB-47A1-BE17-71252BD9FB0E}" srcOrd="3" destOrd="0" parTransId="{5631FB26-0FBD-4225-9347-375038E804A4}" sibTransId="{B7956683-9DC8-4A0E-AE01-F121E7AFA464}"/>
    <dgm:cxn modelId="{82D30F14-3444-4D60-A95A-B6F40947605C}" type="presParOf" srcId="{8DB74AC9-E156-4817-A573-3FA3B770C08E}" destId="{CDF1CF9C-48ED-44D6-894C-BC7A4DDEF199}" srcOrd="0" destOrd="0" presId="urn:microsoft.com/office/officeart/2005/8/layout/list1"/>
    <dgm:cxn modelId="{24982C3C-0790-4524-9B42-58261C1BC315}" type="presParOf" srcId="{CDF1CF9C-48ED-44D6-894C-BC7A4DDEF199}" destId="{150AFEBD-96F5-4AA7-88A4-3C078ADCD586}" srcOrd="0" destOrd="0" presId="urn:microsoft.com/office/officeart/2005/8/layout/list1"/>
    <dgm:cxn modelId="{21FCDBDA-427B-4918-BB31-316A07496A4F}" type="presParOf" srcId="{CDF1CF9C-48ED-44D6-894C-BC7A4DDEF199}" destId="{0A86D95F-E0AC-403E-985B-85EED6EDD972}" srcOrd="1" destOrd="0" presId="urn:microsoft.com/office/officeart/2005/8/layout/list1"/>
    <dgm:cxn modelId="{8536E556-2DCD-4ACB-A35C-CFD93507C87B}" type="presParOf" srcId="{8DB74AC9-E156-4817-A573-3FA3B770C08E}" destId="{11352934-C6E6-4C70-B033-9B54DABC07BF}" srcOrd="1" destOrd="0" presId="urn:microsoft.com/office/officeart/2005/8/layout/list1"/>
    <dgm:cxn modelId="{00C05B05-4E3C-4696-868B-88C68A38D857}" type="presParOf" srcId="{8DB74AC9-E156-4817-A573-3FA3B770C08E}" destId="{8AE10C1D-E4E5-4564-BB9A-B569BE48ABE7}" srcOrd="2" destOrd="0" presId="urn:microsoft.com/office/officeart/2005/8/layout/list1"/>
    <dgm:cxn modelId="{C7C431B8-1BE8-401F-8E06-3E25E4DCB622}" type="presParOf" srcId="{8DB74AC9-E156-4817-A573-3FA3B770C08E}" destId="{5E5353D5-223A-48B9-B5B6-13A82476A6E6}" srcOrd="3" destOrd="0" presId="urn:microsoft.com/office/officeart/2005/8/layout/list1"/>
    <dgm:cxn modelId="{E82D0526-1C20-473C-906A-42DF352FB284}" type="presParOf" srcId="{8DB74AC9-E156-4817-A573-3FA3B770C08E}" destId="{0B8485A0-4234-42C0-A3D1-628657557A6F}" srcOrd="4" destOrd="0" presId="urn:microsoft.com/office/officeart/2005/8/layout/list1"/>
    <dgm:cxn modelId="{C41888F9-FC63-42C0-AF75-9758FDE3807D}" type="presParOf" srcId="{0B8485A0-4234-42C0-A3D1-628657557A6F}" destId="{5AE79C9C-68FD-4538-ADD1-A37F57ACFA64}" srcOrd="0" destOrd="0" presId="urn:microsoft.com/office/officeart/2005/8/layout/list1"/>
    <dgm:cxn modelId="{DD7ABB7A-7EE0-4355-88D3-4D50E47CE825}" type="presParOf" srcId="{0B8485A0-4234-42C0-A3D1-628657557A6F}" destId="{E6AE230C-7D4D-4A56-AE30-4BF3069EE2EF}" srcOrd="1" destOrd="0" presId="urn:microsoft.com/office/officeart/2005/8/layout/list1"/>
    <dgm:cxn modelId="{246F6B04-159F-4748-9C97-FC099F57917F}" type="presParOf" srcId="{8DB74AC9-E156-4817-A573-3FA3B770C08E}" destId="{546C4124-C5E6-4951-8BC1-E575E835EDF7}" srcOrd="5" destOrd="0" presId="urn:microsoft.com/office/officeart/2005/8/layout/list1"/>
    <dgm:cxn modelId="{D97F2C14-647D-4E33-B3EA-5EF4AD5772EB}" type="presParOf" srcId="{8DB74AC9-E156-4817-A573-3FA3B770C08E}" destId="{645F3475-A6F1-411C-B991-5888E6BD1AD8}" srcOrd="6" destOrd="0" presId="urn:microsoft.com/office/officeart/2005/8/layout/list1"/>
    <dgm:cxn modelId="{E298A176-4E3B-4F84-9E6D-2D55FDB3BCD6}" type="presParOf" srcId="{8DB74AC9-E156-4817-A573-3FA3B770C08E}" destId="{9EF66037-A125-44B2-AE96-4C6CF0095529}" srcOrd="7" destOrd="0" presId="urn:microsoft.com/office/officeart/2005/8/layout/list1"/>
    <dgm:cxn modelId="{56C41C0A-4DEA-4B6E-B1BE-F6811C3F8F26}" type="presParOf" srcId="{8DB74AC9-E156-4817-A573-3FA3B770C08E}" destId="{53553B5D-A84F-4168-9D42-A95787E410EB}" srcOrd="8" destOrd="0" presId="urn:microsoft.com/office/officeart/2005/8/layout/list1"/>
    <dgm:cxn modelId="{D22DF577-51E9-426E-8E45-8EBDFAD22CDB}" type="presParOf" srcId="{53553B5D-A84F-4168-9D42-A95787E410EB}" destId="{AB410B32-177B-4428-9168-D178DFB62453}" srcOrd="0" destOrd="0" presId="urn:microsoft.com/office/officeart/2005/8/layout/list1"/>
    <dgm:cxn modelId="{23FDA699-1DF7-41B7-AEAF-8A078E426671}" type="presParOf" srcId="{53553B5D-A84F-4168-9D42-A95787E410EB}" destId="{556AE072-76ED-478C-8A12-98978D2989FD}" srcOrd="1" destOrd="0" presId="urn:microsoft.com/office/officeart/2005/8/layout/list1"/>
    <dgm:cxn modelId="{76ADE36E-CFB4-445C-9B3A-0E4C3514101B}" type="presParOf" srcId="{8DB74AC9-E156-4817-A573-3FA3B770C08E}" destId="{671B7761-C1EB-4A81-B87D-FD952DAC0565}" srcOrd="9" destOrd="0" presId="urn:microsoft.com/office/officeart/2005/8/layout/list1"/>
    <dgm:cxn modelId="{E1EF0734-FCA1-438B-9A41-C09B72C8D3A5}" type="presParOf" srcId="{8DB74AC9-E156-4817-A573-3FA3B770C08E}" destId="{4713059D-6EE5-4D01-9822-F960B9263BC6}" srcOrd="10" destOrd="0" presId="urn:microsoft.com/office/officeart/2005/8/layout/list1"/>
    <dgm:cxn modelId="{8653BBE7-78BF-4673-A2F4-36C8393A8AA4}" type="presParOf" srcId="{8DB74AC9-E156-4817-A573-3FA3B770C08E}" destId="{440684AA-015C-46AF-B3B1-2697896B1EFA}" srcOrd="11" destOrd="0" presId="urn:microsoft.com/office/officeart/2005/8/layout/list1"/>
    <dgm:cxn modelId="{C3581D84-AC8E-4C2A-AF84-FA96CF54B090}" type="presParOf" srcId="{8DB74AC9-E156-4817-A573-3FA3B770C08E}" destId="{66BA2317-21DC-4679-88F6-53373EE0B7FF}" srcOrd="12" destOrd="0" presId="urn:microsoft.com/office/officeart/2005/8/layout/list1"/>
    <dgm:cxn modelId="{650ECA29-B13E-43E0-939B-7CEDCEE8E28B}" type="presParOf" srcId="{66BA2317-21DC-4679-88F6-53373EE0B7FF}" destId="{6C13033E-4820-473A-A73C-322862F3F429}" srcOrd="0" destOrd="0" presId="urn:microsoft.com/office/officeart/2005/8/layout/list1"/>
    <dgm:cxn modelId="{978A1742-853F-4A1B-8F05-E5953CCAA13B}" type="presParOf" srcId="{66BA2317-21DC-4679-88F6-53373EE0B7FF}" destId="{BD341B24-9DA9-4805-918E-9F5218B4BDF1}" srcOrd="1" destOrd="0" presId="urn:microsoft.com/office/officeart/2005/8/layout/list1"/>
    <dgm:cxn modelId="{11AC5702-2E29-4EA6-8926-03BB909407DE}" type="presParOf" srcId="{8DB74AC9-E156-4817-A573-3FA3B770C08E}" destId="{DF88F4EE-7EE1-46B5-A8B6-7722B4DE082C}" srcOrd="13" destOrd="0" presId="urn:microsoft.com/office/officeart/2005/8/layout/list1"/>
    <dgm:cxn modelId="{A14D285D-C7B0-43CE-9357-E46D53A07083}" type="presParOf" srcId="{8DB74AC9-E156-4817-A573-3FA3B770C08E}" destId="{334E42A0-602C-4D21-BB4B-B446831EF64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E3AF5C-9E99-44E1-BDF7-05230083550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73E566-09FC-4938-BF90-1943ACA617A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Юридический адрес: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Северо-Казахстанская область</a:t>
          </a:r>
        </a:p>
        <a:p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г. Петропавловск ул. Брусиловского 20</a:t>
          </a:r>
        </a:p>
        <a:p>
          <a:r>
            <a: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приёмная 8(7152)46-46-63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BF34E8-5B92-4D66-895F-CBCC67B88AC5}" type="parTrans" cxnId="{1A8694E9-AEAC-4C32-BE88-54D161FEE4A8}">
      <dgm:prSet/>
      <dgm:spPr/>
      <dgm:t>
        <a:bodyPr/>
        <a:lstStyle/>
        <a:p>
          <a:endParaRPr lang="ru-RU"/>
        </a:p>
      </dgm:t>
    </dgm:pt>
    <dgm:pt modelId="{1B558662-A01C-4FFA-9988-EFFFB697F16B}" type="sibTrans" cxnId="{1A8694E9-AEAC-4C32-BE88-54D161FEE4A8}">
      <dgm:prSet/>
      <dgm:spPr/>
      <dgm:t>
        <a:bodyPr/>
        <a:lstStyle/>
        <a:p>
          <a:endParaRPr lang="ru-RU"/>
        </a:p>
      </dgm:t>
    </dgm:pt>
    <dgm:pt modelId="{95FFD526-7E65-4F0C-A012-A41C7305327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Электронный адрес: </a:t>
          </a:r>
        </a:p>
        <a:p>
          <a:r>
            <a:rPr lang="ru-RU" sz="16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ob_sko@med.mail.kz</a:t>
          </a:r>
          <a:r>
            <a: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                                                                                                   </a:t>
          </a:r>
        </a:p>
        <a:p>
          <a:r>
            <a:rPr lang="ru-RU" sz="16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2"/>
            </a:rPr>
            <a:t>mob_zdrav@sqo.gov.kz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55FF5B-64CD-424E-9CEF-B2368931CA6A}" type="parTrans" cxnId="{15A26DA3-A30A-4D93-8EB8-9BF3D837E276}">
      <dgm:prSet/>
      <dgm:spPr/>
      <dgm:t>
        <a:bodyPr/>
        <a:lstStyle/>
        <a:p>
          <a:endParaRPr lang="ru-RU"/>
        </a:p>
      </dgm:t>
    </dgm:pt>
    <dgm:pt modelId="{1AE8743C-3A41-41AE-831E-839659FBC3CB}" type="sibTrans" cxnId="{15A26DA3-A30A-4D93-8EB8-9BF3D837E276}">
      <dgm:prSet/>
      <dgm:spPr/>
      <dgm:t>
        <a:bodyPr/>
        <a:lstStyle/>
        <a:p>
          <a:endParaRPr lang="ru-RU"/>
        </a:p>
      </dgm:t>
    </dgm:pt>
    <dgm:pt modelId="{92D761FC-3921-49AE-AFDD-E233FE7F6269}" type="pres">
      <dgm:prSet presAssocID="{F1E3AF5C-9E99-44E1-BDF7-052300835505}" presName="Name0" presStyleCnt="0">
        <dgm:presLayoutVars>
          <dgm:dir/>
          <dgm:animLvl val="lvl"/>
          <dgm:resizeHandles val="exact"/>
        </dgm:presLayoutVars>
      </dgm:prSet>
      <dgm:spPr/>
    </dgm:pt>
    <dgm:pt modelId="{D9D91751-63D8-4292-98D0-6DC8A472CCC2}" type="pres">
      <dgm:prSet presAssocID="{BE73E566-09FC-4938-BF90-1943ACA617A7}" presName="vertFlow" presStyleCnt="0"/>
      <dgm:spPr/>
    </dgm:pt>
    <dgm:pt modelId="{1F091D8F-138E-497F-B812-46808E3464DE}" type="pres">
      <dgm:prSet presAssocID="{BE73E566-09FC-4938-BF90-1943ACA617A7}" presName="header" presStyleLbl="node1" presStyleIdx="0" presStyleCnt="2" custScaleX="104678" custScaleY="128931"/>
      <dgm:spPr/>
    </dgm:pt>
    <dgm:pt modelId="{509C3409-D5D8-4372-9B54-1B0D19B3C683}" type="pres">
      <dgm:prSet presAssocID="{BE73E566-09FC-4938-BF90-1943ACA617A7}" presName="hSp" presStyleCnt="0"/>
      <dgm:spPr/>
    </dgm:pt>
    <dgm:pt modelId="{397786CF-2529-4331-95E4-19B23AD82204}" type="pres">
      <dgm:prSet presAssocID="{95FFD526-7E65-4F0C-A012-A41C73053277}" presName="vertFlow" presStyleCnt="0"/>
      <dgm:spPr/>
    </dgm:pt>
    <dgm:pt modelId="{7B5CA008-948B-49CB-BA30-F7E99759AB8F}" type="pres">
      <dgm:prSet presAssocID="{95FFD526-7E65-4F0C-A012-A41C73053277}" presName="header" presStyleLbl="node1" presStyleIdx="1" presStyleCnt="2" custScaleX="106608" custScaleY="126232" custLinFactNeighborX="22" custLinFactNeighborY="2799"/>
      <dgm:spPr/>
    </dgm:pt>
  </dgm:ptLst>
  <dgm:cxnLst>
    <dgm:cxn modelId="{C71FEA20-9879-40F1-ABA1-0AE61F0AA1A5}" type="presOf" srcId="{F1E3AF5C-9E99-44E1-BDF7-052300835505}" destId="{92D761FC-3921-49AE-AFDD-E233FE7F6269}" srcOrd="0" destOrd="0" presId="urn:microsoft.com/office/officeart/2005/8/layout/lProcess1"/>
    <dgm:cxn modelId="{1BAA6225-7E09-425E-B1D0-6C59C866EC8D}" type="presOf" srcId="{BE73E566-09FC-4938-BF90-1943ACA617A7}" destId="{1F091D8F-138E-497F-B812-46808E3464DE}" srcOrd="0" destOrd="0" presId="urn:microsoft.com/office/officeart/2005/8/layout/lProcess1"/>
    <dgm:cxn modelId="{15A26DA3-A30A-4D93-8EB8-9BF3D837E276}" srcId="{F1E3AF5C-9E99-44E1-BDF7-052300835505}" destId="{95FFD526-7E65-4F0C-A012-A41C73053277}" srcOrd="1" destOrd="0" parTransId="{6D55FF5B-64CD-424E-9CEF-B2368931CA6A}" sibTransId="{1AE8743C-3A41-41AE-831E-839659FBC3CB}"/>
    <dgm:cxn modelId="{1A8694E9-AEAC-4C32-BE88-54D161FEE4A8}" srcId="{F1E3AF5C-9E99-44E1-BDF7-052300835505}" destId="{BE73E566-09FC-4938-BF90-1943ACA617A7}" srcOrd="0" destOrd="0" parTransId="{81BF34E8-5B92-4D66-895F-CBCC67B88AC5}" sibTransId="{1B558662-A01C-4FFA-9988-EFFFB697F16B}"/>
    <dgm:cxn modelId="{C9E31EFE-4F69-44F5-8654-EBC96EC20B9B}" type="presOf" srcId="{95FFD526-7E65-4F0C-A012-A41C73053277}" destId="{7B5CA008-948B-49CB-BA30-F7E99759AB8F}" srcOrd="0" destOrd="0" presId="urn:microsoft.com/office/officeart/2005/8/layout/lProcess1"/>
    <dgm:cxn modelId="{7B4AEE52-7D9F-4FDB-9E72-D9A6DF2E271A}" type="presParOf" srcId="{92D761FC-3921-49AE-AFDD-E233FE7F6269}" destId="{D9D91751-63D8-4292-98D0-6DC8A472CCC2}" srcOrd="0" destOrd="0" presId="urn:microsoft.com/office/officeart/2005/8/layout/lProcess1"/>
    <dgm:cxn modelId="{7C246B72-43E8-41D2-AAF1-FD4A16B92229}" type="presParOf" srcId="{D9D91751-63D8-4292-98D0-6DC8A472CCC2}" destId="{1F091D8F-138E-497F-B812-46808E3464DE}" srcOrd="0" destOrd="0" presId="urn:microsoft.com/office/officeart/2005/8/layout/lProcess1"/>
    <dgm:cxn modelId="{F81F77D9-A40C-4C40-85FD-C8CE98655CEF}" type="presParOf" srcId="{92D761FC-3921-49AE-AFDD-E233FE7F6269}" destId="{509C3409-D5D8-4372-9B54-1B0D19B3C683}" srcOrd="1" destOrd="0" presId="urn:microsoft.com/office/officeart/2005/8/layout/lProcess1"/>
    <dgm:cxn modelId="{B3306665-6D5A-4E63-B103-B95461CE3DE3}" type="presParOf" srcId="{92D761FC-3921-49AE-AFDD-E233FE7F6269}" destId="{397786CF-2529-4331-95E4-19B23AD82204}" srcOrd="2" destOrd="0" presId="urn:microsoft.com/office/officeart/2005/8/layout/lProcess1"/>
    <dgm:cxn modelId="{EDCBACB3-72A0-47A6-B7CB-5B0CB57ACB30}" type="presParOf" srcId="{397786CF-2529-4331-95E4-19B23AD82204}" destId="{7B5CA008-948B-49CB-BA30-F7E99759AB8F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06CDD-894A-46FB-8F7A-6D972E5C1A42}">
      <dsp:nvSpPr>
        <dsp:cNvPr id="0" name=""/>
        <dsp:cNvSpPr/>
      </dsp:nvSpPr>
      <dsp:spPr>
        <a:xfrm rot="10800000">
          <a:off x="1472937" y="0"/>
          <a:ext cx="7387484" cy="1265197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04" tIns="53340" rIns="99568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u="sng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Многопрофильный центр,</a:t>
          </a:r>
          <a:r>
            <a:rPr lang="ru-RU" sz="140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который оказывает высококвалифицированную специализированную помощь по следующим профилям: нейрохирургический, урологический, гинекологический, хирургический, хронического гемодиализа и нефрологии, неврологический, оториноларингологический, пульмонологический, гематологический, эндокринологический, гастроэнтерологический. Кроме того функционирует инсультный центр и отделение реабилитации и восстановительного лечения.</a:t>
          </a:r>
          <a:endParaRPr lang="ru-RU" sz="1400" kern="1200" dirty="0"/>
        </a:p>
      </dsp:txBody>
      <dsp:txXfrm rot="10800000">
        <a:off x="1789236" y="0"/>
        <a:ext cx="7071185" cy="1265197"/>
      </dsp:txXfrm>
    </dsp:sp>
    <dsp:sp modelId="{AEED123A-31C3-44D8-8DDE-FA8AE2614E31}">
      <dsp:nvSpPr>
        <dsp:cNvPr id="0" name=""/>
        <dsp:cNvSpPr/>
      </dsp:nvSpPr>
      <dsp:spPr>
        <a:xfrm>
          <a:off x="221124" y="283342"/>
          <a:ext cx="1457538" cy="6478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C1481-3A2D-4A4B-BDE2-1A1497281347}">
      <dsp:nvSpPr>
        <dsp:cNvPr id="0" name=""/>
        <dsp:cNvSpPr/>
      </dsp:nvSpPr>
      <dsp:spPr>
        <a:xfrm rot="10800000">
          <a:off x="1532782" y="1415162"/>
          <a:ext cx="7329926" cy="1022126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04" tIns="49530" rIns="92456" bIns="49530" numCol="1" spcCol="1270" anchor="ctr" anchorCtr="0">
          <a:noAutofit/>
        </a:bodyPr>
        <a:lstStyle/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1" u="sng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Кардиологический центр,</a:t>
          </a:r>
          <a:r>
            <a:rPr lang="ru-RU" sz="130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который оказывает  стационарную и консультативно-диагностическую помощь по профилям: кардиологический, кардиохирургический, ревматологический, профиль рентгенэндоваскулярной и сосудистой хирургии и аритмологическая помощь. Проводятся  высоко технологичные  операции на сердце и магистральных сосудах, </a:t>
          </a:r>
          <a:r>
            <a:rPr lang="ru-RU" sz="1300" kern="1200" dirty="0" err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малоинвазивные</a:t>
          </a:r>
          <a:r>
            <a:rPr lang="ru-RU" sz="130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операции и операции на открытом сердце. </a:t>
          </a:r>
          <a:endParaRPr lang="ru-RU" sz="1300" kern="1200" dirty="0"/>
        </a:p>
      </dsp:txBody>
      <dsp:txXfrm rot="10800000">
        <a:off x="1788313" y="1415162"/>
        <a:ext cx="7074395" cy="1022126"/>
      </dsp:txXfrm>
    </dsp:sp>
    <dsp:sp modelId="{724C5F39-4272-4592-A539-C4223E32690D}">
      <dsp:nvSpPr>
        <dsp:cNvPr id="0" name=""/>
        <dsp:cNvSpPr/>
      </dsp:nvSpPr>
      <dsp:spPr>
        <a:xfrm>
          <a:off x="193012" y="1666374"/>
          <a:ext cx="1486693" cy="64789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6DCF5-4AFE-423B-B8F0-B2304AC23C22}">
      <dsp:nvSpPr>
        <dsp:cNvPr id="0" name=""/>
        <dsp:cNvSpPr/>
      </dsp:nvSpPr>
      <dsp:spPr>
        <a:xfrm rot="10800000">
          <a:off x="1438615" y="2695085"/>
          <a:ext cx="7337522" cy="887902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04" tIns="53340" rIns="99568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u="sng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Онкологический центр,</a:t>
          </a:r>
          <a:r>
            <a:rPr lang="ru-RU" sz="140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который оказывает  клинико-диагностическую, специализированную и паллиативную помощь населению  СКО. На сегодняшний  день имеется все необходимое медицинское  оборудование для  своевременного выявления и лечения пациентов с онкологическими заболеваниями. </a:t>
          </a:r>
          <a:endParaRPr lang="ru-RU" sz="1400" kern="1200" dirty="0"/>
        </a:p>
      </dsp:txBody>
      <dsp:txXfrm rot="10800000">
        <a:off x="1660590" y="2695085"/>
        <a:ext cx="7115547" cy="887902"/>
      </dsp:txXfrm>
    </dsp:sp>
    <dsp:sp modelId="{F3C37E4E-1530-4B5D-86BD-0C79384315AF}">
      <dsp:nvSpPr>
        <dsp:cNvPr id="0" name=""/>
        <dsp:cNvSpPr/>
      </dsp:nvSpPr>
      <dsp:spPr>
        <a:xfrm>
          <a:off x="186349" y="2865404"/>
          <a:ext cx="1419863" cy="64789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71256-82FD-47C6-831F-2B110ECD7C56}">
      <dsp:nvSpPr>
        <dsp:cNvPr id="0" name=""/>
        <dsp:cNvSpPr/>
      </dsp:nvSpPr>
      <dsp:spPr>
        <a:xfrm rot="10800000">
          <a:off x="1397341" y="3790467"/>
          <a:ext cx="7395821" cy="1045846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04" tIns="53340" rIns="99568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u="sng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Перинатальный центр</a:t>
          </a:r>
          <a:r>
            <a:rPr lang="ru-RU" sz="1400" u="sng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</a:t>
          </a:r>
          <a:r>
            <a:rPr lang="ru-RU" sz="140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который оказывает консультативно-диагностическую и высококвалифицированную акушерскую помощь беременным женщинам, в том числе с патологиями беременности, и новорожденным. Отделения оснащены современным оборудованием для диагностики, мониторинга и лечения женщин, а также всем необходимым оборудованием для выхаживания недоношенных детей.</a:t>
          </a:r>
          <a:endParaRPr lang="ru-RU" sz="1400" kern="1200" dirty="0"/>
        </a:p>
      </dsp:txBody>
      <dsp:txXfrm rot="10800000">
        <a:off x="1658802" y="3790467"/>
        <a:ext cx="7134360" cy="1045846"/>
      </dsp:txXfrm>
    </dsp:sp>
    <dsp:sp modelId="{4ECBEACF-5616-4B1C-B200-F7F3ABF5716C}">
      <dsp:nvSpPr>
        <dsp:cNvPr id="0" name=""/>
        <dsp:cNvSpPr/>
      </dsp:nvSpPr>
      <dsp:spPr>
        <a:xfrm>
          <a:off x="202447" y="3939127"/>
          <a:ext cx="1397802" cy="64789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16A3E-63C4-40C7-94B2-72556AB009D1}">
      <dsp:nvSpPr>
        <dsp:cNvPr id="0" name=""/>
        <dsp:cNvSpPr/>
      </dsp:nvSpPr>
      <dsp:spPr>
        <a:xfrm rot="10800000">
          <a:off x="1513905" y="4993478"/>
          <a:ext cx="7245688" cy="930235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04" tIns="53340" rIns="99568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u="sng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Кожно-венерологический центр,</a:t>
          </a:r>
          <a:r>
            <a:rPr lang="ru-RU" sz="140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который оказывает консультативно-диагностическую и стационарную помощь так взрослому, так и детскому населению области по дерматовенерологическому профилю. На сегодняшний день имеется все необходимое оборудование и медикаменты для лечения инфекций, передающихся половым путём, кожных заболеваний и различных дерматозов.</a:t>
          </a:r>
          <a:endParaRPr lang="ru-RU" sz="1400" kern="1200" dirty="0"/>
        </a:p>
      </dsp:txBody>
      <dsp:txXfrm rot="10800000">
        <a:off x="1746464" y="4993478"/>
        <a:ext cx="7013129" cy="930235"/>
      </dsp:txXfrm>
    </dsp:sp>
    <dsp:sp modelId="{120CA03D-39D3-438E-9AFA-E463716C9819}">
      <dsp:nvSpPr>
        <dsp:cNvPr id="0" name=""/>
        <dsp:cNvSpPr/>
      </dsp:nvSpPr>
      <dsp:spPr>
        <a:xfrm>
          <a:off x="285612" y="5106102"/>
          <a:ext cx="1361779" cy="64789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10C1D-E4E5-4564-BB9A-B569BE48ABE7}">
      <dsp:nvSpPr>
        <dsp:cNvPr id="0" name=""/>
        <dsp:cNvSpPr/>
      </dsp:nvSpPr>
      <dsp:spPr>
        <a:xfrm>
          <a:off x="0" y="447216"/>
          <a:ext cx="885831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6D95F-E0AC-403E-985B-85EED6EDD972}">
      <dsp:nvSpPr>
        <dsp:cNvPr id="0" name=""/>
        <dsp:cNvSpPr/>
      </dsp:nvSpPr>
      <dsp:spPr>
        <a:xfrm>
          <a:off x="442915" y="19176"/>
          <a:ext cx="8102547" cy="85608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76" tIns="0" rIns="2343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Единовременное подъемное пособие для молодого специалиста в размере от 1 млн.тенге до 3 млн.тенге.</a:t>
          </a:r>
        </a:p>
      </dsp:txBody>
      <dsp:txXfrm>
        <a:off x="484705" y="60966"/>
        <a:ext cx="8018967" cy="772500"/>
      </dsp:txXfrm>
    </dsp:sp>
    <dsp:sp modelId="{645F3475-A6F1-411C-B991-5888E6BD1AD8}">
      <dsp:nvSpPr>
        <dsp:cNvPr id="0" name=""/>
        <dsp:cNvSpPr/>
      </dsp:nvSpPr>
      <dsp:spPr>
        <a:xfrm>
          <a:off x="0" y="1762656"/>
          <a:ext cx="885831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E230C-7D4D-4A56-AE30-4BF3069EE2EF}">
      <dsp:nvSpPr>
        <dsp:cNvPr id="0" name=""/>
        <dsp:cNvSpPr/>
      </dsp:nvSpPr>
      <dsp:spPr>
        <a:xfrm>
          <a:off x="442915" y="1334616"/>
          <a:ext cx="8109678" cy="85608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76" tIns="0" rIns="2343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Подъемное пособие от МИО СКО в размере 1,5 млн. тенге. </a:t>
          </a:r>
        </a:p>
      </dsp:txBody>
      <dsp:txXfrm>
        <a:off x="484705" y="1376406"/>
        <a:ext cx="8026098" cy="772500"/>
      </dsp:txXfrm>
    </dsp:sp>
    <dsp:sp modelId="{4713059D-6EE5-4D01-9822-F960B9263BC6}">
      <dsp:nvSpPr>
        <dsp:cNvPr id="0" name=""/>
        <dsp:cNvSpPr/>
      </dsp:nvSpPr>
      <dsp:spPr>
        <a:xfrm>
          <a:off x="0" y="3078096"/>
          <a:ext cx="885831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AE072-76ED-478C-8A12-98978D2989FD}">
      <dsp:nvSpPr>
        <dsp:cNvPr id="0" name=""/>
        <dsp:cNvSpPr/>
      </dsp:nvSpPr>
      <dsp:spPr>
        <a:xfrm>
          <a:off x="442915" y="2650056"/>
          <a:ext cx="8109678" cy="85608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76" tIns="0" rIns="2343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Предоставление жилья в Доме врача или </a:t>
          </a:r>
          <a:r>
            <a:rPr lang="ru-RU" sz="20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сооплата</a:t>
          </a: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арендного жилья  в размере 50% от суммы договора арендного жилья.</a:t>
          </a:r>
        </a:p>
      </dsp:txBody>
      <dsp:txXfrm>
        <a:off x="484705" y="2691846"/>
        <a:ext cx="8026098" cy="772500"/>
      </dsp:txXfrm>
    </dsp:sp>
    <dsp:sp modelId="{334E42A0-602C-4D21-BB4B-B446831EF641}">
      <dsp:nvSpPr>
        <dsp:cNvPr id="0" name=""/>
        <dsp:cNvSpPr/>
      </dsp:nvSpPr>
      <dsp:spPr>
        <a:xfrm>
          <a:off x="0" y="4393536"/>
          <a:ext cx="885831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41B24-9DA9-4805-918E-9F5218B4BDF1}">
      <dsp:nvSpPr>
        <dsp:cNvPr id="0" name=""/>
        <dsp:cNvSpPr/>
      </dsp:nvSpPr>
      <dsp:spPr>
        <a:xfrm>
          <a:off x="442915" y="3965496"/>
          <a:ext cx="8079356" cy="85608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76" tIns="0" rIns="2343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Ежемесячные стимулирующие выплаты сотрудникам.</a:t>
          </a:r>
        </a:p>
      </dsp:txBody>
      <dsp:txXfrm>
        <a:off x="484705" y="4007286"/>
        <a:ext cx="7995776" cy="77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91D8F-138E-497F-B812-46808E3464DE}">
      <dsp:nvSpPr>
        <dsp:cNvPr id="0" name=""/>
        <dsp:cNvSpPr/>
      </dsp:nvSpPr>
      <dsp:spPr>
        <a:xfrm>
          <a:off x="613981" y="150"/>
          <a:ext cx="3479016" cy="107126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u="sng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Юридический адрес: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Северо-Казахстанская область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г. Петропавловск ул. Брусиловского 20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приёмная 8(7152)46-46-63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5357" y="31526"/>
        <a:ext cx="3416264" cy="1008516"/>
      </dsp:txXfrm>
    </dsp:sp>
    <dsp:sp modelId="{7B5CA008-948B-49CB-BA30-F7E99759AB8F}">
      <dsp:nvSpPr>
        <dsp:cNvPr id="0" name=""/>
        <dsp:cNvSpPr/>
      </dsp:nvSpPr>
      <dsp:spPr>
        <a:xfrm>
          <a:off x="4559024" y="22726"/>
          <a:ext cx="3543160" cy="104884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u="sng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Электронный адрес: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ob_sko@med.mail.kz</a:t>
          </a:r>
          <a:r>
            <a:rPr lang="ru-RU" sz="16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                                                                                                 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2"/>
            </a:rPr>
            <a:t>mob_zdrav@sqo.gov.kz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89744" y="53446"/>
        <a:ext cx="3481720" cy="987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88BCD-A550-484C-8F0C-E105A976DDF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3E7F6-6C87-4042-A1A3-C3EA64D46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7F6-6C87-4042-A1A3-C3EA64D46D2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92F8-FD06-4787-9121-9439279E512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B8E4-7B6B-4926-8A39-76C9CA3A3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92F8-FD06-4787-9121-9439279E512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B8E4-7B6B-4926-8A39-76C9CA3A3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92F8-FD06-4787-9121-9439279E512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B8E4-7B6B-4926-8A39-76C9CA3A3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92F8-FD06-4787-9121-9439279E512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B8E4-7B6B-4926-8A39-76C9CA3A3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92F8-FD06-4787-9121-9439279E512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B8E4-7B6B-4926-8A39-76C9CA3A3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92F8-FD06-4787-9121-9439279E512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B8E4-7B6B-4926-8A39-76C9CA3A3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92F8-FD06-4787-9121-9439279E512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B8E4-7B6B-4926-8A39-76C9CA3A3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92F8-FD06-4787-9121-9439279E512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B8E4-7B6B-4926-8A39-76C9CA3A3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92F8-FD06-4787-9121-9439279E512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B8E4-7B6B-4926-8A39-76C9CA3A3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92F8-FD06-4787-9121-9439279E512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B8E4-7B6B-4926-8A39-76C9CA3A3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92F8-FD06-4787-9121-9439279E512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B8E4-7B6B-4926-8A39-76C9CA3A3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A92F8-FD06-4787-9121-9439279E512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DB8E4-7B6B-4926-8A39-76C9CA3A3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0960" cy="18573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800" b="1" i="1" dirty="0"/>
              <a:t>КОММУНАЛЬНОЕ ГОСУДАРСТВЕННОЕ ПРЕДПРИЯТИЕ  </a:t>
            </a:r>
            <a:br>
              <a:rPr lang="ru-RU" sz="1800" b="1" i="1" dirty="0"/>
            </a:br>
            <a:r>
              <a:rPr lang="ru-RU" sz="1800" b="1" i="1" dirty="0"/>
              <a:t>НА ПРАВЕ ХОЗЯЙСТВЕННОГО ВЕДЕНИЯ  </a:t>
            </a:r>
            <a:br>
              <a:rPr lang="ru-RU" sz="1800" b="1" i="1" dirty="0"/>
            </a:br>
            <a:r>
              <a:rPr lang="ru-RU" sz="1800" b="1" i="1" dirty="0"/>
              <a:t>«МНОГОПРОФИЛЬНАЯ ОБЛАСТНАЯ БОЛЬНИЦА» АКИМАТА  СЕВЕРО-КАЗАХСТАНСКОЙ ОБЛАСТИ УПРАВЛЕНИЯ ЗДРАВООХРАНЕНИЯ СЕВЕРО-КАЗАХСТАНСКОЙ ОБЛАСТИ</a:t>
            </a:r>
            <a:endParaRPr lang="ru-RU" sz="1800" dirty="0"/>
          </a:p>
        </p:txBody>
      </p:sp>
      <p:pic>
        <p:nvPicPr>
          <p:cNvPr id="5" name="Рисунок 4" descr="WhatsApp Image 2021-04-05 at 09.47.58.jpeg"/>
          <p:cNvPicPr>
            <a:picLocks noChangeAspect="1"/>
          </p:cNvPicPr>
          <p:nvPr/>
        </p:nvPicPr>
        <p:blipFill>
          <a:blip r:embed="rId2" cstate="print"/>
          <a:srcRect t="7476" r="4326" b="1633"/>
          <a:stretch>
            <a:fillRect/>
          </a:stretch>
        </p:blipFill>
        <p:spPr>
          <a:xfrm>
            <a:off x="285720" y="1714488"/>
            <a:ext cx="8715436" cy="414340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5534561"/>
            <a:ext cx="8786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КГП на ПХВ «Многопрофильная областная больница» является единственным в регионе многопрофильным стационаром, оказывающим плановую, экстренную стационарную, стационарозамещающую и консультативно – диагностическую  медицинскую помощь взрослому населению области и города.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Больница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оказывает высокотехнологичную медицинскую помощь.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esAdmin\Desktop\1619697175_23-phonoteka_org-p-krasivii-fon-meditsina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DesAdmin\Desktop\WhatsApp Image 2022-11-24 at 15.44.0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14290"/>
            <a:ext cx="3800506" cy="5067341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28596" y="5572140"/>
            <a:ext cx="5286412" cy="85725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i="1" dirty="0"/>
              <a:t>АМРИН САКЕН ОМЕРСЕРИКОВИЧ</a:t>
            </a:r>
            <a:br>
              <a:rPr lang="ru-RU" sz="2400" b="1" i="1" dirty="0"/>
            </a:br>
            <a:r>
              <a:rPr lang="ru-RU" sz="2400" b="1" i="1" dirty="0"/>
              <a:t>генеральный директор 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286908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85720" y="71414"/>
            <a:ext cx="8712398" cy="785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СОСТАВ МНОГОПРОФИЛЬНОЙ ОБЛАСТНОЙ БОЛЬНИЦЫ ВХОДЯТ: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786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Многопрофильная областная больница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крупнейшая пациентоориентированная организация здравоохранения в Северо-Казахстанской области, оказывающая широкий спектр медицинских услуг, соответствующих национальным стандартам аккредитации. </a:t>
            </a:r>
          </a:p>
          <a:p>
            <a:pPr lvl="0" algn="ctr"/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6" descr="C:\Users\Valentina\Documents\My Received Files\Дина Темиртасовна\ФЕЙСБУК - 2018\нефрология и ХГ\НЕФРОЛОГИЯ 2018 год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63" y="1928802"/>
            <a:ext cx="1673331" cy="223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C:\Users\Valentina\Documents\My Received Files\Дина Темиртасовна\ФЕЙСБУК - 2018\Хирургия 2018 год\IMG-20180208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214554"/>
            <a:ext cx="2472275" cy="1854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Valentina\Documents\My Received Files\Дина Темиртасовна\ФЕЙСБУК - 2018\ЛОР\ЛОР-фото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214554"/>
            <a:ext cx="249627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C:\Users\Valentina\Documents\My Received Files\Дина Темиртасовна\ФЕЙСБУК - 2018\Офтальмология! 2018!\IMG-20180227-WA0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1928802"/>
            <a:ext cx="1721083" cy="2294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14282" y="4572008"/>
            <a:ext cx="878687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Успешность и общественное признание больницы обеспечивается наличием необходимых служб для оказания комплексной медицинской помощи коллективом высококвалифицированных специалистов и мощной материально-технической базой. Врачебный и средний медицинский персонал постоянно повышают свои профессиональные навыки в клиниках Казахстана и лучших клинках ближнего и дальнего зарубежья. </a:t>
            </a:r>
          </a:p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85720" y="214290"/>
            <a:ext cx="86793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Населению предоставляются услуги компьютерных и магнитно-резонансных томографов,  цифровых рентген установок, цифрового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маммографа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аппаратов ультразвуковой диагностики экспертного класса,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ангиографов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фиброскана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функциональной диагностики, эндоскопического кабинета и полного спектра лабораторных услуг.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5786454"/>
            <a:ext cx="8679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Оснащение новейшим оборудованием позволяет проводить качественную и оперативную диагностику и лечение пациентов. Все услуги доступны населению области бесплатно в рамках пакетов ГОБМП и ОСМС.</a:t>
            </a:r>
          </a:p>
        </p:txBody>
      </p:sp>
      <p:pic>
        <p:nvPicPr>
          <p:cNvPr id="15" name="Picture 3" descr="C:\Users\Valentina\Documents\My Received Files\Дина Темиртасовна\ФЕЙСБУК - 2018\для слайдов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192882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5" descr="C:\Users\Valentina\Documents\My Received Files\Дина Темиртасовна\ФЕЙСБУК - 2018\для слайдов\e1fb082b-7a73-41c8-893f-fd96832d85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429000"/>
            <a:ext cx="1785950" cy="2381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8" descr="C:\Users\Valentina\Documents\My Received Files\Дина Темиртасовна\ФЕЙСБУК - 2018\Хирургия 2018 год\IMG-20180208-WA0010.jpg"/>
          <p:cNvPicPr>
            <a:picLocks noChangeAspect="1" noChangeArrowheads="1"/>
          </p:cNvPicPr>
          <p:nvPr/>
        </p:nvPicPr>
        <p:blipFill>
          <a:blip r:embed="rId5" cstate="print"/>
          <a:srcRect b="2941"/>
          <a:stretch>
            <a:fillRect/>
          </a:stretch>
        </p:blipFill>
        <p:spPr bwMode="auto">
          <a:xfrm>
            <a:off x="4857752" y="3429000"/>
            <a:ext cx="1876871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Valentina\Documents\ReceivedFiles\Зав.отд. Кремнёв\20190215_1222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1214422"/>
            <a:ext cx="3571900" cy="2158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Пользователь\Desktop\IMG-20210306-WA001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1214422"/>
            <a:ext cx="2196719" cy="292895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4282" y="357166"/>
            <a:ext cx="8712398" cy="11430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МЕРЫ  </a:t>
            </a:r>
            <a:r>
              <a:rPr lang="ru-RU" sz="2400" b="1" i="1">
                <a:solidFill>
                  <a:schemeClr val="tx1"/>
                </a:solidFill>
              </a:rPr>
              <a:t>СОЦИАЛЬНОЙ ПОДДЕРЖКИ </a:t>
            </a:r>
            <a:endParaRPr lang="ru-RU" sz="2400" b="1" i="1" dirty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МОЛОДЫХ СПЕЦИАЛИСТОВ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42844" y="1714488"/>
          <a:ext cx="8858312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00100" y="214290"/>
            <a:ext cx="7143800" cy="114300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ПОТРЕБНОСТЬ В СПЕЦИАЛИСТАХ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-3071866" y="714356"/>
            <a:ext cx="10930014" cy="6429420"/>
            <a:chOff x="-3636912" y="404664"/>
            <a:chExt cx="11742186" cy="6806515"/>
          </a:xfrm>
        </p:grpSpPr>
        <p:sp>
          <p:nvSpPr>
            <p:cNvPr id="8" name="Арка 7"/>
            <p:cNvSpPr/>
            <p:nvPr/>
          </p:nvSpPr>
          <p:spPr>
            <a:xfrm>
              <a:off x="-3636912" y="404664"/>
              <a:ext cx="6806515" cy="6806515"/>
            </a:xfrm>
            <a:prstGeom prst="blockArc">
              <a:avLst>
                <a:gd name="adj1" fmla="val 18900000"/>
                <a:gd name="adj2" fmla="val 2700000"/>
                <a:gd name="adj3" fmla="val 317"/>
              </a:avLst>
            </a:prstGeom>
          </p:spPr>
          <p:style>
            <a:lnRef idx="2">
              <a:schemeClr val="accent5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hemeClr val="accent5">
                <a:tint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2431478" y="1509614"/>
              <a:ext cx="5673795" cy="459519"/>
            </a:xfrm>
            <a:custGeom>
              <a:avLst/>
              <a:gdLst>
                <a:gd name="connsiteX0" fmla="*/ 0 w 5673795"/>
                <a:gd name="connsiteY0" fmla="*/ 0 h 459519"/>
                <a:gd name="connsiteX1" fmla="*/ 5673795 w 5673795"/>
                <a:gd name="connsiteY1" fmla="*/ 0 h 459519"/>
                <a:gd name="connsiteX2" fmla="*/ 5673795 w 5673795"/>
                <a:gd name="connsiteY2" fmla="*/ 459519 h 459519"/>
                <a:gd name="connsiteX3" fmla="*/ 0 w 5673795"/>
                <a:gd name="connsiteY3" fmla="*/ 459519 h 459519"/>
                <a:gd name="connsiteX4" fmla="*/ 0 w 5673795"/>
                <a:gd name="connsiteY4" fmla="*/ 0 h 45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3795" h="459519">
                  <a:moveTo>
                    <a:pt x="0" y="0"/>
                  </a:moveTo>
                  <a:lnTo>
                    <a:pt x="5673795" y="0"/>
                  </a:lnTo>
                  <a:lnTo>
                    <a:pt x="5673795" y="459519"/>
                  </a:lnTo>
                  <a:lnTo>
                    <a:pt x="0" y="4595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4744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Врач лучевой диагностики (УЗИ)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2144279" y="1452174"/>
              <a:ext cx="574399" cy="574399"/>
            </a:xfrm>
            <a:prstGeom prst="ellipse">
              <a:avLst/>
            </a:prstGeom>
          </p:spPr>
          <p:style>
            <a:lnRef idx="2">
              <a:schemeClr val="accent5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2847615" y="2199298"/>
              <a:ext cx="5257659" cy="459519"/>
            </a:xfrm>
            <a:custGeom>
              <a:avLst/>
              <a:gdLst>
                <a:gd name="connsiteX0" fmla="*/ 0 w 5257659"/>
                <a:gd name="connsiteY0" fmla="*/ 0 h 459519"/>
                <a:gd name="connsiteX1" fmla="*/ 5257659 w 5257659"/>
                <a:gd name="connsiteY1" fmla="*/ 0 h 459519"/>
                <a:gd name="connsiteX2" fmla="*/ 5257659 w 5257659"/>
                <a:gd name="connsiteY2" fmla="*/ 459519 h 459519"/>
                <a:gd name="connsiteX3" fmla="*/ 0 w 5257659"/>
                <a:gd name="connsiteY3" fmla="*/ 459519 h 459519"/>
                <a:gd name="connsiteX4" fmla="*/ 0 w 5257659"/>
                <a:gd name="connsiteY4" fmla="*/ 0 h 45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7659" h="459519">
                  <a:moveTo>
                    <a:pt x="0" y="0"/>
                  </a:moveTo>
                  <a:lnTo>
                    <a:pt x="5257659" y="0"/>
                  </a:lnTo>
                  <a:lnTo>
                    <a:pt x="5257659" y="459519"/>
                  </a:lnTo>
                  <a:lnTo>
                    <a:pt x="0" y="4595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-6667"/>
              </a:schemeClr>
            </a:fillRef>
            <a:effectRef idx="0">
              <a:schemeClr val="accent5">
                <a:alpha val="90000"/>
                <a:hueOff val="0"/>
                <a:satOff val="0"/>
                <a:lumOff val="0"/>
                <a:alphaOff val="-6667"/>
              </a:schemeClr>
            </a:effectRef>
            <a:fontRef idx="minor">
              <a:schemeClr val="lt1"/>
            </a:fontRef>
          </p:style>
          <p:txBody>
            <a:bodyPr spcFirstLastPara="0" vert="horz" wrap="square" lIns="364744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Акушер-гинеколог</a:t>
              </a:r>
            </a:p>
          </p:txBody>
        </p:sp>
        <p:sp>
          <p:nvSpPr>
            <p:cNvPr id="12" name="Овал 11"/>
            <p:cNvSpPr/>
            <p:nvPr/>
          </p:nvSpPr>
          <p:spPr>
            <a:xfrm>
              <a:off x="2560415" y="2141858"/>
              <a:ext cx="574399" cy="574399"/>
            </a:xfrm>
            <a:prstGeom prst="ellipse">
              <a:avLst/>
            </a:prstGeom>
          </p:spPr>
          <p:style>
            <a:lnRef idx="2">
              <a:schemeClr val="accent5">
                <a:alpha val="90000"/>
                <a:hueOff val="0"/>
                <a:satOff val="0"/>
                <a:lumOff val="0"/>
                <a:alphaOff val="-6667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3075656" y="2888476"/>
              <a:ext cx="5029618" cy="459519"/>
            </a:xfrm>
            <a:custGeom>
              <a:avLst/>
              <a:gdLst>
                <a:gd name="connsiteX0" fmla="*/ 0 w 5029618"/>
                <a:gd name="connsiteY0" fmla="*/ 0 h 459519"/>
                <a:gd name="connsiteX1" fmla="*/ 5029618 w 5029618"/>
                <a:gd name="connsiteY1" fmla="*/ 0 h 459519"/>
                <a:gd name="connsiteX2" fmla="*/ 5029618 w 5029618"/>
                <a:gd name="connsiteY2" fmla="*/ 459519 h 459519"/>
                <a:gd name="connsiteX3" fmla="*/ 0 w 5029618"/>
                <a:gd name="connsiteY3" fmla="*/ 459519 h 459519"/>
                <a:gd name="connsiteX4" fmla="*/ 0 w 5029618"/>
                <a:gd name="connsiteY4" fmla="*/ 0 h 45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29618" h="459519">
                  <a:moveTo>
                    <a:pt x="0" y="0"/>
                  </a:moveTo>
                  <a:lnTo>
                    <a:pt x="5029618" y="0"/>
                  </a:lnTo>
                  <a:lnTo>
                    <a:pt x="5029618" y="459519"/>
                  </a:lnTo>
                  <a:lnTo>
                    <a:pt x="0" y="4595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-13333"/>
              </a:schemeClr>
            </a:fillRef>
            <a:effectRef idx="0">
              <a:schemeClr val="accent5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  <p:txBody>
            <a:bodyPr spcFirstLastPara="0" vert="horz" wrap="square" lIns="364744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Гастроэнтеролог</a:t>
              </a:r>
            </a:p>
          </p:txBody>
        </p:sp>
        <p:sp>
          <p:nvSpPr>
            <p:cNvPr id="14" name="Овал 13"/>
            <p:cNvSpPr/>
            <p:nvPr/>
          </p:nvSpPr>
          <p:spPr>
            <a:xfrm>
              <a:off x="2788456" y="2831036"/>
              <a:ext cx="574399" cy="574399"/>
            </a:xfrm>
            <a:prstGeom prst="ellipse">
              <a:avLst/>
            </a:prstGeom>
          </p:spPr>
          <p:style>
            <a:lnRef idx="2">
              <a:schemeClr val="accent5">
                <a:alpha val="90000"/>
                <a:hueOff val="0"/>
                <a:satOff val="0"/>
                <a:lumOff val="0"/>
                <a:alphaOff val="-13333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3148467" y="3578161"/>
              <a:ext cx="4956807" cy="459519"/>
            </a:xfrm>
            <a:custGeom>
              <a:avLst/>
              <a:gdLst>
                <a:gd name="connsiteX0" fmla="*/ 0 w 4956807"/>
                <a:gd name="connsiteY0" fmla="*/ 0 h 459519"/>
                <a:gd name="connsiteX1" fmla="*/ 4956807 w 4956807"/>
                <a:gd name="connsiteY1" fmla="*/ 0 h 459519"/>
                <a:gd name="connsiteX2" fmla="*/ 4956807 w 4956807"/>
                <a:gd name="connsiteY2" fmla="*/ 459519 h 459519"/>
                <a:gd name="connsiteX3" fmla="*/ 0 w 4956807"/>
                <a:gd name="connsiteY3" fmla="*/ 459519 h 459519"/>
                <a:gd name="connsiteX4" fmla="*/ 0 w 4956807"/>
                <a:gd name="connsiteY4" fmla="*/ 0 h 45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6807" h="459519">
                  <a:moveTo>
                    <a:pt x="0" y="0"/>
                  </a:moveTo>
                  <a:lnTo>
                    <a:pt x="4956807" y="0"/>
                  </a:lnTo>
                  <a:lnTo>
                    <a:pt x="4956807" y="459519"/>
                  </a:lnTo>
                  <a:lnTo>
                    <a:pt x="0" y="4595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5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4744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Онколог</a:t>
              </a:r>
            </a:p>
          </p:txBody>
        </p:sp>
        <p:sp>
          <p:nvSpPr>
            <p:cNvPr id="16" name="Овал 15"/>
            <p:cNvSpPr/>
            <p:nvPr/>
          </p:nvSpPr>
          <p:spPr>
            <a:xfrm>
              <a:off x="2861267" y="3520721"/>
              <a:ext cx="574399" cy="574399"/>
            </a:xfrm>
            <a:prstGeom prst="ellipse">
              <a:avLst/>
            </a:prstGeom>
          </p:spPr>
          <p:style>
            <a:lnRef idx="2">
              <a:schemeClr val="accent5">
                <a:alpha val="90000"/>
                <a:hueOff val="0"/>
                <a:satOff val="0"/>
                <a:lumOff val="0"/>
                <a:alphaOff val="-2000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3075656" y="4267845"/>
              <a:ext cx="5029618" cy="459519"/>
            </a:xfrm>
            <a:custGeom>
              <a:avLst/>
              <a:gdLst>
                <a:gd name="connsiteX0" fmla="*/ 0 w 5029618"/>
                <a:gd name="connsiteY0" fmla="*/ 0 h 459519"/>
                <a:gd name="connsiteX1" fmla="*/ 5029618 w 5029618"/>
                <a:gd name="connsiteY1" fmla="*/ 0 h 459519"/>
                <a:gd name="connsiteX2" fmla="*/ 5029618 w 5029618"/>
                <a:gd name="connsiteY2" fmla="*/ 459519 h 459519"/>
                <a:gd name="connsiteX3" fmla="*/ 0 w 5029618"/>
                <a:gd name="connsiteY3" fmla="*/ 459519 h 459519"/>
                <a:gd name="connsiteX4" fmla="*/ 0 w 5029618"/>
                <a:gd name="connsiteY4" fmla="*/ 0 h 45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29618" h="459519">
                  <a:moveTo>
                    <a:pt x="0" y="0"/>
                  </a:moveTo>
                  <a:lnTo>
                    <a:pt x="5029618" y="0"/>
                  </a:lnTo>
                  <a:lnTo>
                    <a:pt x="5029618" y="459519"/>
                  </a:lnTo>
                  <a:lnTo>
                    <a:pt x="0" y="4595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-26667"/>
              </a:schemeClr>
            </a:fillRef>
            <a:effectRef idx="0">
              <a:schemeClr val="accent5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  <p:txBody>
            <a:bodyPr spcFirstLastPara="0" vert="horz" wrap="square" lIns="364744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Ревматолог</a:t>
              </a:r>
            </a:p>
          </p:txBody>
        </p:sp>
        <p:sp>
          <p:nvSpPr>
            <p:cNvPr id="18" name="Овал 17"/>
            <p:cNvSpPr/>
            <p:nvPr/>
          </p:nvSpPr>
          <p:spPr>
            <a:xfrm>
              <a:off x="2788456" y="4210405"/>
              <a:ext cx="574399" cy="574399"/>
            </a:xfrm>
            <a:prstGeom prst="ellipse">
              <a:avLst/>
            </a:prstGeom>
          </p:spPr>
          <p:style>
            <a:lnRef idx="2">
              <a:schemeClr val="accent5">
                <a:alpha val="90000"/>
                <a:hueOff val="0"/>
                <a:satOff val="0"/>
                <a:lumOff val="0"/>
                <a:alphaOff val="-26667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2847615" y="4957023"/>
              <a:ext cx="5257659" cy="459519"/>
            </a:xfrm>
            <a:custGeom>
              <a:avLst/>
              <a:gdLst>
                <a:gd name="connsiteX0" fmla="*/ 0 w 5257659"/>
                <a:gd name="connsiteY0" fmla="*/ 0 h 459519"/>
                <a:gd name="connsiteX1" fmla="*/ 5257659 w 5257659"/>
                <a:gd name="connsiteY1" fmla="*/ 0 h 459519"/>
                <a:gd name="connsiteX2" fmla="*/ 5257659 w 5257659"/>
                <a:gd name="connsiteY2" fmla="*/ 459519 h 459519"/>
                <a:gd name="connsiteX3" fmla="*/ 0 w 5257659"/>
                <a:gd name="connsiteY3" fmla="*/ 459519 h 459519"/>
                <a:gd name="connsiteX4" fmla="*/ 0 w 5257659"/>
                <a:gd name="connsiteY4" fmla="*/ 0 h 45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7659" h="459519">
                  <a:moveTo>
                    <a:pt x="0" y="0"/>
                  </a:moveTo>
                  <a:lnTo>
                    <a:pt x="5257659" y="0"/>
                  </a:lnTo>
                  <a:lnTo>
                    <a:pt x="5257659" y="459519"/>
                  </a:lnTo>
                  <a:lnTo>
                    <a:pt x="0" y="4595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-33333"/>
              </a:schemeClr>
            </a:fillRef>
            <a:effectRef idx="0">
              <a:schemeClr val="accent5">
                <a:alpha val="90000"/>
                <a:hueOff val="0"/>
                <a:satOff val="0"/>
                <a:lumOff val="0"/>
                <a:alphaOff val="-33333"/>
              </a:schemeClr>
            </a:effectRef>
            <a:fontRef idx="minor">
              <a:schemeClr val="lt1"/>
            </a:fontRef>
          </p:style>
          <p:txBody>
            <a:bodyPr spcFirstLastPara="0" vert="horz" wrap="square" lIns="364744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Реабилитолог</a:t>
              </a:r>
            </a:p>
          </p:txBody>
        </p:sp>
        <p:sp>
          <p:nvSpPr>
            <p:cNvPr id="20" name="Овал 19"/>
            <p:cNvSpPr/>
            <p:nvPr/>
          </p:nvSpPr>
          <p:spPr>
            <a:xfrm>
              <a:off x="2560415" y="4899583"/>
              <a:ext cx="574399" cy="574399"/>
            </a:xfrm>
            <a:prstGeom prst="ellipse">
              <a:avLst/>
            </a:prstGeom>
          </p:spPr>
          <p:style>
            <a:lnRef idx="2">
              <a:schemeClr val="accent5">
                <a:alpha val="90000"/>
                <a:hueOff val="0"/>
                <a:satOff val="0"/>
                <a:lumOff val="0"/>
                <a:alphaOff val="-33333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2431478" y="5646708"/>
              <a:ext cx="5673795" cy="459519"/>
            </a:xfrm>
            <a:custGeom>
              <a:avLst/>
              <a:gdLst>
                <a:gd name="connsiteX0" fmla="*/ 0 w 5673795"/>
                <a:gd name="connsiteY0" fmla="*/ 0 h 459519"/>
                <a:gd name="connsiteX1" fmla="*/ 5673795 w 5673795"/>
                <a:gd name="connsiteY1" fmla="*/ 0 h 459519"/>
                <a:gd name="connsiteX2" fmla="*/ 5673795 w 5673795"/>
                <a:gd name="connsiteY2" fmla="*/ 459519 h 459519"/>
                <a:gd name="connsiteX3" fmla="*/ 0 w 5673795"/>
                <a:gd name="connsiteY3" fmla="*/ 459519 h 459519"/>
                <a:gd name="connsiteX4" fmla="*/ 0 w 5673795"/>
                <a:gd name="connsiteY4" fmla="*/ 0 h 45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3795" h="459519">
                  <a:moveTo>
                    <a:pt x="0" y="0"/>
                  </a:moveTo>
                  <a:lnTo>
                    <a:pt x="5673795" y="0"/>
                  </a:lnTo>
                  <a:lnTo>
                    <a:pt x="5673795" y="459519"/>
                  </a:lnTo>
                  <a:lnTo>
                    <a:pt x="0" y="4595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4744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Анестезиолог-реаниматолог</a:t>
              </a:r>
            </a:p>
          </p:txBody>
        </p:sp>
        <p:sp>
          <p:nvSpPr>
            <p:cNvPr id="22" name="Овал 21"/>
            <p:cNvSpPr/>
            <p:nvPr/>
          </p:nvSpPr>
          <p:spPr>
            <a:xfrm>
              <a:off x="2144279" y="5589268"/>
              <a:ext cx="574399" cy="574399"/>
            </a:xfrm>
            <a:prstGeom prst="ellipse">
              <a:avLst/>
            </a:prstGeom>
          </p:spPr>
          <p:style>
            <a:lnRef idx="2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4282" y="142852"/>
            <a:ext cx="8712398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dirty="0">
                <a:solidFill>
                  <a:schemeClr val="tx1"/>
                </a:solidFill>
              </a:rPr>
              <a:t>НАШИ КОНТАКТЫ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857232"/>
          <a:ext cx="8715436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357686" y="2857496"/>
            <a:ext cx="4572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Директор онкологического центра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ДУДЯК ОЛЕГ ВИКТОРОВИЧ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Сот.87013828546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Тел.8(7152)52-55-84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Директор Кардиологического центра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МАГЗУМОВ АЗАМАТ БЕЛЬГИБАЕВИЧ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Сот.87025598302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Тел.8(7152)33-45-45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Руководитель Многопрофильного центра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АБЕТОВ РУСЛАН ЭРИКОВИЧ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Сот.87017488734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Тел.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8(7152)46-37-81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2844" y="2857496"/>
            <a:ext cx="45720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Первый зам.главного врача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МОЛЖИГИТОВ АСХАТ АСХАРОВИЧ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Сот.87058658956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Тел.</a:t>
            </a:r>
            <a:r>
              <a:rPr kumimoji="0" lang="kk-K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kk-KZ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8(7152)33-45-56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Заместитель по ОМР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АШИМОВА ДИНА ТЕМИРТАСОВНА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Сот.87076289923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Директор перинатального центра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КАЛЮЖНАЯ ЕЛЕНА СТАНИСЛАВОВНА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Сот.87773276462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Тел.8(7152) 42-18-95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14546" y="1928802"/>
            <a:ext cx="457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Генеральный директор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АМРИН САКЕН ОМЕРСЕРИКОВИЧ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сот 87014318468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приёмная 8(7152)46-46-63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357422" y="5929330"/>
            <a:ext cx="4572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Начальник службы управления персоналом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КУДРЯВЦЕВА ТАТЬЯНА ВАСИЛЬЕВНА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Сот.87013947847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4282" y="214290"/>
            <a:ext cx="8712398" cy="64294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СПАСИБО</a:t>
            </a:r>
            <a:r>
              <a:rPr kumimoji="0" lang="ru-RU" sz="8000" b="1" i="1" u="none" strike="noStrike" kern="1200" cap="none" spc="0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i="1" baseline="0" dirty="0"/>
              <a:t>ЗА</a:t>
            </a:r>
            <a:r>
              <a:rPr lang="ru-RU" sz="8000" b="1" i="1" dirty="0"/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ВНИМАНИЕ!!!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http://ramki-vsem.ru/fon/sinij-fon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1538" y="2143116"/>
            <a:ext cx="8633718" cy="1564788"/>
          </a:xfrm>
        </p:spPr>
        <p:txBody>
          <a:bodyPr>
            <a:noAutofit/>
          </a:bodyPr>
          <a:lstStyle/>
          <a:p>
            <a:r>
              <a:rPr lang="kk-KZ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kk-KZ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632</Words>
  <Application>Microsoft Office PowerPoint</Application>
  <PresentationFormat>Экран (4:3)</PresentationFormat>
  <Paragraphs>75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КОММУНАЛЬНОЕ ГОСУДАРСТВЕННОЕ ПРЕДПРИЯТИЕ   НА ПРАВЕ ХОЗЯЙСТВЕННОГО ВЕДЕНИЯ   «МНОГОПРОФИЛЬНАЯ ОБЛАСТНАЯ БОЛЬНИЦА» АКИМАТА  СЕВЕРО-КАЗАХСТАНСКОЙ ОБЛАСТИ УПРАВЛЕНИЯ ЗДРАВООХРАНЕНИЯ СЕВЕРО-КАЗАХСТАНСКОЙ ОБЛАСТИ</vt:lpstr>
      <vt:lpstr>АМРИН САКЕН ОМЕРСЕРИКОВИЧ генеральный директор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Valentina</dc:creator>
  <cp:lastModifiedBy>User UZ</cp:lastModifiedBy>
  <cp:revision>128</cp:revision>
  <dcterms:created xsi:type="dcterms:W3CDTF">2019-01-11T04:21:14Z</dcterms:created>
  <dcterms:modified xsi:type="dcterms:W3CDTF">2023-02-20T04:58:13Z</dcterms:modified>
</cp:coreProperties>
</file>