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58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197"/>
  </p:normalViewPr>
  <p:slideViewPr>
    <p:cSldViewPr>
      <p:cViewPr varScale="1">
        <p:scale>
          <a:sx n="121" d="100"/>
          <a:sy n="121" d="100"/>
        </p:scale>
        <p:origin x="200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2700"/>
            <a:ext cx="10299700" cy="68453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2700"/>
            <a:ext cx="10287000" cy="68453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12700"/>
            <a:ext cx="10299700" cy="68453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24892" y="304800"/>
            <a:ext cx="12179808" cy="6858000"/>
          </a:xfrm>
          <a:custGeom>
            <a:avLst/>
            <a:gdLst>
              <a:gd name="connsiteX0" fmla="*/ 0 w 12179808"/>
              <a:gd name="connsiteY0" fmla="*/ 6858000 h 6858000"/>
              <a:gd name="connsiteX1" fmla="*/ 12179808 w 12179808"/>
              <a:gd name="connsiteY1" fmla="*/ 6858000 h 6858000"/>
              <a:gd name="connsiteX2" fmla="*/ 12179808 w 12179808"/>
              <a:gd name="connsiteY2" fmla="*/ 0 h 6858000"/>
              <a:gd name="connsiteX3" fmla="*/ 0 w 12179808"/>
              <a:gd name="connsiteY3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79808" h="6858000">
                <a:moveTo>
                  <a:pt x="0" y="6858000"/>
                </a:moveTo>
                <a:lnTo>
                  <a:pt x="12179808" y="6858000"/>
                </a:lnTo>
                <a:lnTo>
                  <a:pt x="121798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784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2192" y="1574292"/>
            <a:ext cx="8578596" cy="5250180"/>
          </a:xfrm>
          <a:custGeom>
            <a:avLst/>
            <a:gdLst>
              <a:gd name="connsiteX0" fmla="*/ 0 w 8578596"/>
              <a:gd name="connsiteY0" fmla="*/ 5250180 h 5250180"/>
              <a:gd name="connsiteX1" fmla="*/ 0 w 8578596"/>
              <a:gd name="connsiteY1" fmla="*/ 0 h 5250180"/>
              <a:gd name="connsiteX2" fmla="*/ 8578596 w 8578596"/>
              <a:gd name="connsiteY2" fmla="*/ 5250180 h 52501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8578596" h="5250180">
                <a:moveTo>
                  <a:pt x="0" y="5250180"/>
                </a:moveTo>
                <a:lnTo>
                  <a:pt x="0" y="0"/>
                </a:lnTo>
                <a:lnTo>
                  <a:pt x="8578596" y="5250180"/>
                </a:lnTo>
                <a:close/>
              </a:path>
            </a:pathLst>
          </a:custGeom>
          <a:solidFill>
            <a:srgbClr val="FFFFFF">
              <a:alpha val="4118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-36576" y="3649980"/>
            <a:ext cx="11782044" cy="3268979"/>
          </a:xfrm>
          <a:custGeom>
            <a:avLst/>
            <a:gdLst>
              <a:gd name="connsiteX0" fmla="*/ 0 w 11782044"/>
              <a:gd name="connsiteY0" fmla="*/ 3268979 h 3268979"/>
              <a:gd name="connsiteX1" fmla="*/ 0 w 11782044"/>
              <a:gd name="connsiteY1" fmla="*/ 0 h 3268979"/>
              <a:gd name="connsiteX2" fmla="*/ 11782044 w 11782044"/>
              <a:gd name="connsiteY2" fmla="*/ 3268979 h 32689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1782044" h="3268979">
                <a:moveTo>
                  <a:pt x="0" y="3268979"/>
                </a:moveTo>
                <a:lnTo>
                  <a:pt x="0" y="0"/>
                </a:lnTo>
                <a:lnTo>
                  <a:pt x="11782044" y="3268979"/>
                </a:lnTo>
                <a:close/>
              </a:path>
            </a:pathLst>
          </a:custGeom>
          <a:solidFill>
            <a:srgbClr val="FFFFFF">
              <a:alpha val="4118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74850" y="5705573"/>
            <a:ext cx="3326232" cy="3998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80"/>
              </a:lnSpc>
            </a:pPr>
            <a:r>
              <a:rPr lang="en-US" altLang="zh-CN" sz="2402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КОМПАНИ</a:t>
            </a:r>
            <a:r>
              <a:rPr lang="ru-RU" altLang="zh-CN" sz="2402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Я</a:t>
            </a:r>
            <a:r>
              <a:rPr lang="en-US" altLang="zh-CN" sz="2402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2402" b="0" i="0" dirty="0">
                <a:solidFill>
                  <a:srgbClr val="C00000"/>
                </a:solidFill>
                <a:latin typeface="Arial Unicode MS" pitchFamily="18" charset="0"/>
                <a:cs typeface="Arial Unicode MS" pitchFamily="18" charset="0"/>
              </a:rPr>
              <a:t>VIAMEDIS</a:t>
            </a:r>
          </a:p>
        </p:txBody>
      </p:sp>
      <p:pic>
        <p:nvPicPr>
          <p:cNvPr id="8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400" y="5600700"/>
            <a:ext cx="622300" cy="60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581400"/>
            <a:ext cx="2682240" cy="2619756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81000" y="1981200"/>
            <a:ext cx="6256020" cy="4219956"/>
          </a:xfrm>
          <a:custGeom>
            <a:avLst/>
            <a:gdLst>
              <a:gd name="connsiteX0" fmla="*/ 0 w 6256020"/>
              <a:gd name="connsiteY0" fmla="*/ 4219956 h 4219956"/>
              <a:gd name="connsiteX1" fmla="*/ 6256020 w 6256020"/>
              <a:gd name="connsiteY1" fmla="*/ 4219956 h 4219956"/>
              <a:gd name="connsiteX2" fmla="*/ 6256020 w 6256020"/>
              <a:gd name="connsiteY2" fmla="*/ 0 h 4219956"/>
              <a:gd name="connsiteX3" fmla="*/ 0 w 6256020"/>
              <a:gd name="connsiteY3" fmla="*/ 0 h 42199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256020" h="4219956">
                <a:moveTo>
                  <a:pt x="0" y="4219956"/>
                </a:moveTo>
                <a:lnTo>
                  <a:pt x="6256020" y="4219956"/>
                </a:lnTo>
                <a:lnTo>
                  <a:pt x="62560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12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99821" y="665688"/>
            <a:ext cx="5502786" cy="22794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4"/>
              </a:lnSpc>
            </a:pPr>
            <a:r>
              <a:rPr lang="en-US" altLang="zh-CN" sz="2004" b="1" i="0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Уникальный проект в г. Степногорск</a:t>
            </a:r>
          </a:p>
          <a:p>
            <a:pPr>
              <a:lnSpc>
                <a:spcPts val="2400"/>
              </a:lnSpc>
            </a:pPr>
            <a:r>
              <a:rPr lang="en-US" altLang="zh-CN" sz="2004" b="1" i="0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Акмолинской области</a:t>
            </a:r>
          </a:p>
          <a:p>
            <a:pPr>
              <a:lnSpc>
                <a:spcPts val="2400"/>
              </a:lnSpc>
            </a:pPr>
            <a:r>
              <a:rPr lang="en-US" altLang="zh-CN" sz="2004" b="0" i="0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Произведена полная реконструкция и </a:t>
            </a:r>
          </a:p>
          <a:p>
            <a:pPr>
              <a:lnSpc>
                <a:spcPts val="2400"/>
              </a:lnSpc>
            </a:pPr>
            <a:r>
              <a:rPr lang="en-US" altLang="zh-CN" sz="2006" b="0" i="0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модернизация здания поликлиники по </a:t>
            </a:r>
          </a:p>
          <a:p>
            <a:pPr>
              <a:lnSpc>
                <a:spcPts val="2402"/>
              </a:lnSpc>
            </a:pPr>
            <a:r>
              <a:rPr lang="en-US" altLang="zh-CN" sz="2004" b="0" i="0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индивидуальному проекту</a:t>
            </a:r>
          </a:p>
          <a:p>
            <a:pPr marL="3706317">
              <a:lnSpc>
                <a:spcPts val="3703"/>
              </a:lnSpc>
            </a:pPr>
            <a:r>
              <a:rPr lang="en-US" altLang="zh-CN" sz="1104" b="0" i="0" dirty="0">
                <a:solidFill>
                  <a:srgbClr val="FFFFFF"/>
                </a:solidFill>
                <a:latin typeface="Arial Unicode MS" pitchFamily="18" charset="0"/>
                <a:cs typeface="Arial Unicode MS" pitchFamily="18" charset="0"/>
              </a:rPr>
              <a:t>общая  </a:t>
            </a:r>
          </a:p>
          <a:p>
            <a:pPr marL="3706317">
              <a:lnSpc>
                <a:spcPts val="1320"/>
              </a:lnSpc>
            </a:pPr>
            <a:r>
              <a:rPr lang="en-US" altLang="zh-CN" sz="1104" b="0" i="0" dirty="0">
                <a:solidFill>
                  <a:srgbClr val="FFFFFF"/>
                </a:solidFill>
                <a:latin typeface="Arial Unicode MS" pitchFamily="18" charset="0"/>
                <a:cs typeface="Arial Unicode MS" pitchFamily="18" charset="0"/>
              </a:rPr>
              <a:t>сумма  </a:t>
            </a:r>
          </a:p>
          <a:p>
            <a:pPr marL="3706317">
              <a:lnSpc>
                <a:spcPts val="1320"/>
              </a:lnSpc>
            </a:pPr>
            <a:r>
              <a:rPr lang="en-US" altLang="zh-CN" sz="1104" b="0" i="0" dirty="0">
                <a:solidFill>
                  <a:srgbClr val="FFFFFF"/>
                </a:solidFill>
                <a:latin typeface="Arial Unicode MS" pitchFamily="18" charset="0"/>
                <a:cs typeface="Arial Unicode MS" pitchFamily="18" charset="0"/>
              </a:rPr>
              <a:t>инвестиций</a:t>
            </a:r>
          </a:p>
        </p:txBody>
      </p:sp>
      <p:sp>
        <p:nvSpPr>
          <p:cNvPr id="3" name="Freeform 3"/>
          <p:cNvSpPr/>
          <p:nvPr/>
        </p:nvSpPr>
        <p:spPr>
          <a:xfrm>
            <a:off x="4206240" y="2407920"/>
            <a:ext cx="45720" cy="600202"/>
          </a:xfrm>
          <a:custGeom>
            <a:avLst/>
            <a:gdLst>
              <a:gd name="connsiteX0" fmla="*/ 0 w 45720"/>
              <a:gd name="connsiteY0" fmla="*/ 600202 h 600202"/>
              <a:gd name="connsiteX1" fmla="*/ 45720 w 45720"/>
              <a:gd name="connsiteY1" fmla="*/ 600202 h 600202"/>
              <a:gd name="connsiteX2" fmla="*/ 45720 w 45720"/>
              <a:gd name="connsiteY2" fmla="*/ 0 h 600202"/>
              <a:gd name="connsiteX3" fmla="*/ 0 w 45720"/>
              <a:gd name="connsiteY3" fmla="*/ 0 h 6002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600202">
                <a:moveTo>
                  <a:pt x="0" y="600202"/>
                </a:moveTo>
                <a:lnTo>
                  <a:pt x="45720" y="600202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/>
          <p:cNvSpPr txBox="1"/>
          <p:nvPr/>
        </p:nvSpPr>
        <p:spPr>
          <a:xfrm>
            <a:off x="567095" y="2407920"/>
            <a:ext cx="6256020" cy="36972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404"/>
              </a:lnSpc>
            </a:pPr>
            <a:r>
              <a:rPr lang="en-US" altLang="zh-CN" sz="1404" b="1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Инновационные</a:t>
            </a:r>
            <a:r>
              <a:rPr lang="ru-RU" altLang="zh-CN" sz="1404" b="1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404" b="1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решения</a:t>
            </a:r>
            <a:r>
              <a:rPr lang="en-US" altLang="zh-CN" sz="1404" b="1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:</a:t>
            </a:r>
            <a:endParaRPr lang="ru-RU" altLang="zh-CN" sz="1404" b="1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>
              <a:lnSpc>
                <a:spcPts val="1404"/>
              </a:lnSpc>
            </a:pPr>
            <a:endParaRPr lang="en-US" altLang="zh-CN" sz="1404" b="1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Изменение структуры терапевтической помощи;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Выведение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педиатрии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отдельную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службу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;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ru-RU" altLang="zh-CN" sz="12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Ведение беременных в отдельном блоке;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Система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электронных очередей и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разделения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потоков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Комфортабельные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зоны ожидания в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каждом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отделении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Интуитивно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понятная разметка и маркировка помещений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учетом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endParaRPr lang="ru-RU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>
              <a:lnSpc>
                <a:spcPct val="150000"/>
              </a:lnSpc>
            </a:pPr>
            <a:r>
              <a:rPr lang="ru-RU" altLang="zh-CN" sz="12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безопасного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движения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пациента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Оснащение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поликлиники новым оборудованием, в том числе,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установлен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аппарат КТ, видеоэндоскопические стойки,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офисный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гистероскоп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Реализованы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центры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компетенций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: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центр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сердца, центр диабетической</a:t>
            </a:r>
            <a:r>
              <a:rPr lang="ru-RU" altLang="zh-CN" sz="12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ru-RU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стопы;</a:t>
            </a:r>
            <a:endParaRPr lang="en-US" altLang="zh-CN" sz="12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Открыто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оснащенное по самым современным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стандартам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2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отделение</a:t>
            </a:r>
            <a:r>
              <a:rPr lang="en-US" altLang="zh-CN" sz="12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медицинской реабилитации</a:t>
            </a:r>
          </a:p>
        </p:txBody>
      </p:sp>
      <p:sp>
        <p:nvSpPr>
          <p:cNvPr id="6" name="Freeform 3"/>
          <p:cNvSpPr/>
          <p:nvPr/>
        </p:nvSpPr>
        <p:spPr>
          <a:xfrm>
            <a:off x="8264652" y="1156716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EC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8264652" y="1156716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8264652" y="1156716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57912" cap="flat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8264652" y="3593579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8264652" y="3593579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57912" cap="flat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5048" y="3709416"/>
            <a:ext cx="3031236" cy="2055876"/>
          </a:xfrm>
          <a:prstGeom prst="rect">
            <a:avLst/>
          </a:prstGeom>
          <a:noFill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19C367-A246-F2EA-E89D-4508C7CE6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74" y="1277125"/>
            <a:ext cx="3060410" cy="2040273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5884164" y="2435352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884164" y="2435352"/>
            <a:ext cx="3253359" cy="2261362"/>
          </a:xfrm>
          <a:custGeom>
            <a:avLst/>
            <a:gdLst>
              <a:gd name="connsiteX0" fmla="*/ 0 w 3253359"/>
              <a:gd name="connsiteY0" fmla="*/ 2261362 h 2261362"/>
              <a:gd name="connsiteX1" fmla="*/ 3253359 w 3253359"/>
              <a:gd name="connsiteY1" fmla="*/ 2261362 h 2261362"/>
              <a:gd name="connsiteX2" fmla="*/ 3253359 w 3253359"/>
              <a:gd name="connsiteY2" fmla="*/ 0 h 2261362"/>
              <a:gd name="connsiteX3" fmla="*/ 0 w 3253359"/>
              <a:gd name="connsiteY3" fmla="*/ 0 h 2261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253359" h="2261362">
                <a:moveTo>
                  <a:pt x="0" y="2261362"/>
                </a:moveTo>
                <a:lnTo>
                  <a:pt x="3253359" y="2261362"/>
                </a:lnTo>
                <a:lnTo>
                  <a:pt x="3253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57912" cap="flat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  <p:sp>
        <p:nvSpPr>
          <p:cNvPr id="17" name="Freeform 3"/>
          <p:cNvSpPr/>
          <p:nvPr/>
        </p:nvSpPr>
        <p:spPr>
          <a:xfrm>
            <a:off x="559308" y="643128"/>
            <a:ext cx="45720" cy="1423416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59308" y="643128"/>
            <a:ext cx="45720" cy="1423416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2192" cap="flat">
            <a:solidFill>
              <a:srgbClr val="41709C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11B8C9-5AE3-2CBF-9F51-B0B349F9E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31" y="2536334"/>
            <a:ext cx="3035808" cy="20901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9872" y="704088"/>
            <a:ext cx="5172456" cy="45720"/>
          </a:xfrm>
          <a:custGeom>
            <a:avLst/>
            <a:gdLst>
              <a:gd name="connsiteX0" fmla="*/ 0 w 5172456"/>
              <a:gd name="connsiteY0" fmla="*/ 45720 h 45720"/>
              <a:gd name="connsiteX1" fmla="*/ 5172456 w 5172456"/>
              <a:gd name="connsiteY1" fmla="*/ 45720 h 45720"/>
              <a:gd name="connsiteX2" fmla="*/ 5172456 w 5172456"/>
              <a:gd name="connsiteY2" fmla="*/ 0 h 45720"/>
              <a:gd name="connsiteX3" fmla="*/ 0 w 5172456"/>
              <a:gd name="connsiteY3" fmla="*/ 0 h 45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172456" h="45720">
                <a:moveTo>
                  <a:pt x="0" y="45720"/>
                </a:moveTo>
                <a:lnTo>
                  <a:pt x="5172456" y="45720"/>
                </a:lnTo>
                <a:lnTo>
                  <a:pt x="5172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" y="6606539"/>
            <a:ext cx="794004" cy="1447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600000">
            <a:off x="955001" y="633498"/>
            <a:ext cx="4614672" cy="326745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957" y="3530939"/>
            <a:ext cx="4628388" cy="326745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2912" y="713232"/>
            <a:ext cx="4472940" cy="3067812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9368" y="3564598"/>
            <a:ext cx="4415028" cy="30678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1922" y="354606"/>
            <a:ext cx="3525578" cy="2788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US" altLang="zh-CN" sz="2196" b="0" i="0" dirty="0">
                <a:solidFill>
                  <a:srgbClr val="44536A"/>
                </a:solidFill>
                <a:latin typeface="Arial Unicode MS" pitchFamily="18" charset="0"/>
                <a:cs typeface="Arial Unicode MS" pitchFamily="18" charset="0"/>
              </a:rPr>
              <a:t>Фото-тур поликлиники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6DB4F6-5356-1F8E-1A4A-B741E0C58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50" y="3748504"/>
            <a:ext cx="4050000" cy="270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FAAD43-E48F-954A-632C-4CBB811F6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37" y="855041"/>
            <a:ext cx="4050000" cy="270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4E4673-3C5E-C70A-0CB2-C676C327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2" y="881400"/>
            <a:ext cx="4050000" cy="270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6B0CEB-EB40-366E-C80F-FB445B7BE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36" y="3734234"/>
            <a:ext cx="4050000" cy="270000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5F83C07-43AA-BACD-532D-062DE1291D13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9872" y="704088"/>
            <a:ext cx="5172456" cy="45720"/>
          </a:xfrm>
          <a:custGeom>
            <a:avLst/>
            <a:gdLst>
              <a:gd name="connsiteX0" fmla="*/ 0 w 5172456"/>
              <a:gd name="connsiteY0" fmla="*/ 45720 h 45720"/>
              <a:gd name="connsiteX1" fmla="*/ 5172456 w 5172456"/>
              <a:gd name="connsiteY1" fmla="*/ 45720 h 45720"/>
              <a:gd name="connsiteX2" fmla="*/ 5172456 w 5172456"/>
              <a:gd name="connsiteY2" fmla="*/ 0 h 45720"/>
              <a:gd name="connsiteX3" fmla="*/ 0 w 5172456"/>
              <a:gd name="connsiteY3" fmla="*/ 0 h 45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172456" h="45720">
                <a:moveTo>
                  <a:pt x="0" y="45720"/>
                </a:moveTo>
                <a:lnTo>
                  <a:pt x="5172456" y="45720"/>
                </a:lnTo>
                <a:lnTo>
                  <a:pt x="5172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" y="6606539"/>
            <a:ext cx="794004" cy="1447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600000">
            <a:off x="1036320" y="710184"/>
            <a:ext cx="4614672" cy="326745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9132" y="3602834"/>
            <a:ext cx="4628388" cy="326745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2912" y="810006"/>
            <a:ext cx="4472940" cy="30678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1922" y="354606"/>
            <a:ext cx="3525578" cy="2788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US" altLang="zh-CN" sz="2196" b="0" i="0" dirty="0">
                <a:solidFill>
                  <a:srgbClr val="44536A"/>
                </a:solidFill>
                <a:latin typeface="Arial Unicode MS" pitchFamily="18" charset="0"/>
                <a:cs typeface="Arial Unicode MS" pitchFamily="18" charset="0"/>
              </a:rPr>
              <a:t>Фото-тур поликлиники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CA9BC2D-65E9-A4CB-2552-A6A783387E95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8789" y="3620040"/>
            <a:ext cx="4628388" cy="326745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D366E1-6043-288C-8CFC-269B2B5F6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3" y="1028472"/>
            <a:ext cx="4050000" cy="27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D4C05-3F89-3E9F-32A3-D734A2460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2" y="1028472"/>
            <a:ext cx="4050000" cy="27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9699C4-59DC-B20B-17C1-65F35AD20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3" y="3869209"/>
            <a:ext cx="4050000" cy="27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B6FBB7-2C14-154F-FC16-0A730BAD0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2" y="3869209"/>
            <a:ext cx="4050000" cy="2700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C5AF132-35CD-4D4B-F7C3-FB4C31910BD7}"/>
              </a:ext>
            </a:extLst>
          </p:cNvPr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96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9872" y="704088"/>
            <a:ext cx="5172456" cy="45720"/>
          </a:xfrm>
          <a:custGeom>
            <a:avLst/>
            <a:gdLst>
              <a:gd name="connsiteX0" fmla="*/ 0 w 5172456"/>
              <a:gd name="connsiteY0" fmla="*/ 45720 h 45720"/>
              <a:gd name="connsiteX1" fmla="*/ 5172456 w 5172456"/>
              <a:gd name="connsiteY1" fmla="*/ 45720 h 45720"/>
              <a:gd name="connsiteX2" fmla="*/ 5172456 w 5172456"/>
              <a:gd name="connsiteY2" fmla="*/ 0 h 45720"/>
              <a:gd name="connsiteX3" fmla="*/ 0 w 5172456"/>
              <a:gd name="connsiteY3" fmla="*/ 0 h 45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172456" h="45720">
                <a:moveTo>
                  <a:pt x="0" y="45720"/>
                </a:moveTo>
                <a:lnTo>
                  <a:pt x="5172456" y="45720"/>
                </a:lnTo>
                <a:lnTo>
                  <a:pt x="5172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" y="6606539"/>
            <a:ext cx="794004" cy="1447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600000">
            <a:off x="1036320" y="710184"/>
            <a:ext cx="4614672" cy="326745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9132" y="3602834"/>
            <a:ext cx="4628388" cy="326745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2912" y="810006"/>
            <a:ext cx="4472940" cy="30678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1922" y="354606"/>
            <a:ext cx="3525578" cy="2788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US" altLang="zh-CN" sz="2196" b="0" i="0" dirty="0">
                <a:solidFill>
                  <a:srgbClr val="44536A"/>
                </a:solidFill>
                <a:latin typeface="Arial Unicode MS" pitchFamily="18" charset="0"/>
                <a:cs typeface="Arial Unicode MS" pitchFamily="18" charset="0"/>
              </a:rPr>
              <a:t>Фото-тур поликлиники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5B2047-F0E8-9CEF-1235-D2B8D61A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2" y="993912"/>
            <a:ext cx="4050000" cy="2700000"/>
          </a:xfrm>
          <a:prstGeom prst="rect">
            <a:avLst/>
          </a:prstGeom>
          <a:noFill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CA9BC2D-65E9-A4CB-2552-A6A783387E95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8789" y="3620040"/>
            <a:ext cx="4628388" cy="3267456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8E66C5-1357-8496-3AAD-20FD66607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55" y="993912"/>
            <a:ext cx="4050000" cy="270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56EACD-D929-C1F2-5FB2-6D08625F6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29" y="3877818"/>
            <a:ext cx="4050000" cy="270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2C9D84-D701-FB87-3913-1506B30A9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88" y="3877818"/>
            <a:ext cx="4050000" cy="27000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08AB7E5-F537-5682-6B9E-FF7BB42C5380}"/>
              </a:ext>
            </a:extLst>
          </p:cNvPr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55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9872" y="704088"/>
            <a:ext cx="5172456" cy="45720"/>
          </a:xfrm>
          <a:custGeom>
            <a:avLst/>
            <a:gdLst>
              <a:gd name="connsiteX0" fmla="*/ 0 w 5172456"/>
              <a:gd name="connsiteY0" fmla="*/ 45720 h 45720"/>
              <a:gd name="connsiteX1" fmla="*/ 5172456 w 5172456"/>
              <a:gd name="connsiteY1" fmla="*/ 45720 h 45720"/>
              <a:gd name="connsiteX2" fmla="*/ 5172456 w 5172456"/>
              <a:gd name="connsiteY2" fmla="*/ 0 h 45720"/>
              <a:gd name="connsiteX3" fmla="*/ 0 w 5172456"/>
              <a:gd name="connsiteY3" fmla="*/ 0 h 45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172456" h="45720">
                <a:moveTo>
                  <a:pt x="0" y="45720"/>
                </a:moveTo>
                <a:lnTo>
                  <a:pt x="5172456" y="45720"/>
                </a:lnTo>
                <a:lnTo>
                  <a:pt x="5172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" y="6606539"/>
            <a:ext cx="794004" cy="1447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660" y="839749"/>
            <a:ext cx="4457700" cy="581863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2700" y="1028700"/>
            <a:ext cx="4089400" cy="54483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5400" y="177800"/>
            <a:ext cx="4711700" cy="31369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5400" y="3581400"/>
            <a:ext cx="4711700" cy="3136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1922" y="354606"/>
            <a:ext cx="3525578" cy="2788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US" altLang="zh-CN" sz="2196" b="0" i="0" dirty="0">
                <a:solidFill>
                  <a:srgbClr val="44536A"/>
                </a:solidFill>
                <a:latin typeface="Arial Unicode MS" pitchFamily="18" charset="0"/>
                <a:cs typeface="Arial Unicode MS" pitchFamily="18" charset="0"/>
              </a:rPr>
              <a:t>Фото-тур поликлиники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7813256-B5CA-73CC-CD73-EE7AEFDABEAB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31C1A075-D696-CFC3-B2D5-7707BE7793DF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2084" y="774192"/>
            <a:ext cx="5646888" cy="448360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581400"/>
            <a:ext cx="2682240" cy="2619756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81000" y="1981200"/>
            <a:ext cx="6256020" cy="4219956"/>
          </a:xfrm>
          <a:custGeom>
            <a:avLst/>
            <a:gdLst>
              <a:gd name="connsiteX0" fmla="*/ 0 w 6256020"/>
              <a:gd name="connsiteY0" fmla="*/ 4219956 h 4219956"/>
              <a:gd name="connsiteX1" fmla="*/ 6256020 w 6256020"/>
              <a:gd name="connsiteY1" fmla="*/ 4219956 h 4219956"/>
              <a:gd name="connsiteX2" fmla="*/ 6256020 w 6256020"/>
              <a:gd name="connsiteY2" fmla="*/ 0 h 4219956"/>
              <a:gd name="connsiteX3" fmla="*/ 0 w 6256020"/>
              <a:gd name="connsiteY3" fmla="*/ 0 h 42199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256020" h="4219956">
                <a:moveTo>
                  <a:pt x="0" y="4219956"/>
                </a:moveTo>
                <a:lnTo>
                  <a:pt x="6256020" y="4219956"/>
                </a:lnTo>
                <a:lnTo>
                  <a:pt x="62560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12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70092" y="712857"/>
            <a:ext cx="4916410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zh-CN" sz="2004" b="1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Особенности работы участковой службы</a:t>
            </a:r>
            <a:endParaRPr lang="en-US" altLang="zh-CN" sz="1104" b="0" i="0" dirty="0">
              <a:solidFill>
                <a:srgbClr val="FFFFFF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206240" y="2407920"/>
            <a:ext cx="45720" cy="600202"/>
          </a:xfrm>
          <a:custGeom>
            <a:avLst/>
            <a:gdLst>
              <a:gd name="connsiteX0" fmla="*/ 0 w 45720"/>
              <a:gd name="connsiteY0" fmla="*/ 600202 h 600202"/>
              <a:gd name="connsiteX1" fmla="*/ 45720 w 45720"/>
              <a:gd name="connsiteY1" fmla="*/ 600202 h 600202"/>
              <a:gd name="connsiteX2" fmla="*/ 45720 w 45720"/>
              <a:gd name="connsiteY2" fmla="*/ 0 h 600202"/>
              <a:gd name="connsiteX3" fmla="*/ 0 w 45720"/>
              <a:gd name="connsiteY3" fmla="*/ 0 h 6002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600202">
                <a:moveTo>
                  <a:pt x="0" y="600202"/>
                </a:moveTo>
                <a:lnTo>
                  <a:pt x="45720" y="600202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  <p:sp>
        <p:nvSpPr>
          <p:cNvPr id="17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2192" cap="flat">
            <a:solidFill>
              <a:srgbClr val="41709C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696BEB81-9748-5495-59C9-E1BFBC83E181}"/>
              </a:ext>
            </a:extLst>
          </p:cNvPr>
          <p:cNvSpPr txBox="1"/>
          <p:nvPr/>
        </p:nvSpPr>
        <p:spPr>
          <a:xfrm>
            <a:off x="670092" y="1194714"/>
            <a:ext cx="6256020" cy="373948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Детское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население получает помощь </a:t>
            </a:r>
            <a:r>
              <a:rPr lang="en-US" altLang="zh-CN" sz="16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отдельно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на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педиатрических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участках</a:t>
            </a:r>
            <a:endParaRPr lang="ru-RU" altLang="zh-CN" sz="16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en-US" altLang="zh-CN" sz="16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Беременные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с момента установки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факта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беременности</a:t>
            </a: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ведутся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в Центре ведения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беременности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отдельно</a:t>
            </a:r>
            <a:endParaRPr lang="ru-RU" altLang="zh-CN" sz="16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en-US" altLang="zh-CN" sz="16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На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взрослых участках прикреплено </a:t>
            </a:r>
            <a:r>
              <a:rPr lang="en-US" altLang="zh-CN" sz="16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только</a:t>
            </a:r>
            <a:r>
              <a:rPr lang="en-US" altLang="zh-CN" sz="16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взрослое</a:t>
            </a:r>
            <a:r>
              <a:rPr lang="ru-RU" altLang="zh-CN" sz="16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население</a:t>
            </a:r>
            <a:endParaRPr lang="ru-RU" altLang="zh-CN" sz="16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ru-RU" altLang="zh-CN" sz="16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Для ведения </a:t>
            </a:r>
            <a:r>
              <a:rPr lang="ru-RU" altLang="zh-CN" sz="1600" b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скрининга</a:t>
            </a: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и </a:t>
            </a:r>
            <a:r>
              <a:rPr lang="ru-RU" altLang="zh-CN" sz="1600" b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динамического</a:t>
            </a: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наблюдения выделены медицинские сестра</a:t>
            </a:r>
          </a:p>
          <a:p>
            <a:endParaRPr lang="ru-RU" altLang="zh-CN" sz="160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Пациенты с сахарным диабетом прикреплены в </a:t>
            </a:r>
            <a:r>
              <a:rPr lang="ru-RU" altLang="zh-CN" sz="1600" b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отдельный участок</a:t>
            </a:r>
          </a:p>
          <a:p>
            <a:pPr marL="171450" indent="-171450">
              <a:buBlip>
                <a:blip r:embed="rId5"/>
              </a:buBlip>
            </a:pPr>
            <a:endParaRPr lang="ru-RU" altLang="zh-CN" sz="1600" b="1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Для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обслуживания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вызовов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предоставляется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автомобиль</a:t>
            </a:r>
            <a:endParaRPr lang="en-US" altLang="zh-CN" sz="1600" b="1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0F1656-258C-DDA3-C779-54DD6F92D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349" y="1194714"/>
            <a:ext cx="4835755" cy="36268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C6B836-18B7-CFD3-9160-4D1BD891C115}"/>
              </a:ext>
            </a:extLst>
          </p:cNvPr>
          <p:cNvSpPr txBox="1"/>
          <p:nvPr/>
        </p:nvSpPr>
        <p:spPr>
          <a:xfrm>
            <a:off x="605028" y="5161641"/>
            <a:ext cx="7726687" cy="146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"/>
            <a:r>
              <a:rPr lang="en-US" altLang="zh-CN" sz="2004" b="1" dirty="0" err="1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Образование</a:t>
            </a:r>
            <a:r>
              <a:rPr lang="en-US" altLang="zh-CN" sz="2004" b="1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2004" b="1" dirty="0" err="1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и</a:t>
            </a:r>
            <a:r>
              <a:rPr lang="en-US" altLang="zh-CN" sz="2004" b="1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2004" b="1" dirty="0" err="1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развитие</a:t>
            </a:r>
            <a:endParaRPr lang="ru-RU" altLang="zh-CN" sz="2004" b="1" dirty="0">
              <a:solidFill>
                <a:srgbClr val="212A35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52"/>
            <a:endParaRPr lang="en-US" altLang="zh-CN" sz="16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Для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врачей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и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медицинских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сестер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организуется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непрерывное</a:t>
            </a: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обучение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собственной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академии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г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.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Астана</a:t>
            </a:r>
            <a:endParaRPr lang="en-US" altLang="zh-CN" sz="16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</a:pP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Доступна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консультативная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поддержка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ведущих</a:t>
            </a:r>
            <a:r>
              <a:rPr lang="en-US" altLang="zh-CN" sz="16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профильных</a:t>
            </a:r>
            <a:r>
              <a:rPr lang="ru-RU" altLang="zh-CN" sz="16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en-US" altLang="zh-CN" sz="16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специалистов</a:t>
            </a:r>
            <a:endParaRPr lang="en-US" altLang="zh-CN" sz="16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0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31C1A075-D696-CFC3-B2D5-7707BE7793DF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330" y="810514"/>
            <a:ext cx="5646888" cy="448360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581400"/>
            <a:ext cx="2682240" cy="2619756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81000" y="1981200"/>
            <a:ext cx="6256020" cy="4219956"/>
          </a:xfrm>
          <a:custGeom>
            <a:avLst/>
            <a:gdLst>
              <a:gd name="connsiteX0" fmla="*/ 0 w 6256020"/>
              <a:gd name="connsiteY0" fmla="*/ 4219956 h 4219956"/>
              <a:gd name="connsiteX1" fmla="*/ 6256020 w 6256020"/>
              <a:gd name="connsiteY1" fmla="*/ 4219956 h 4219956"/>
              <a:gd name="connsiteX2" fmla="*/ 6256020 w 6256020"/>
              <a:gd name="connsiteY2" fmla="*/ 0 h 4219956"/>
              <a:gd name="connsiteX3" fmla="*/ 0 w 6256020"/>
              <a:gd name="connsiteY3" fmla="*/ 0 h 42199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256020" h="4219956">
                <a:moveTo>
                  <a:pt x="0" y="4219956"/>
                </a:moveTo>
                <a:lnTo>
                  <a:pt x="6256020" y="4219956"/>
                </a:lnTo>
                <a:lnTo>
                  <a:pt x="62560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12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70092" y="712857"/>
            <a:ext cx="1952458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zh-CN" sz="2004" b="1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Условия работы</a:t>
            </a:r>
            <a:endParaRPr lang="en-US" altLang="zh-CN" sz="1104" b="0" i="0" dirty="0">
              <a:solidFill>
                <a:srgbClr val="FFFFFF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206240" y="2407920"/>
            <a:ext cx="45720" cy="600202"/>
          </a:xfrm>
          <a:custGeom>
            <a:avLst/>
            <a:gdLst>
              <a:gd name="connsiteX0" fmla="*/ 0 w 45720"/>
              <a:gd name="connsiteY0" fmla="*/ 600202 h 600202"/>
              <a:gd name="connsiteX1" fmla="*/ 45720 w 45720"/>
              <a:gd name="connsiteY1" fmla="*/ 600202 h 600202"/>
              <a:gd name="connsiteX2" fmla="*/ 45720 w 45720"/>
              <a:gd name="connsiteY2" fmla="*/ 0 h 600202"/>
              <a:gd name="connsiteX3" fmla="*/ 0 w 45720"/>
              <a:gd name="connsiteY3" fmla="*/ 0 h 6002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600202">
                <a:moveTo>
                  <a:pt x="0" y="600202"/>
                </a:moveTo>
                <a:lnTo>
                  <a:pt x="45720" y="600202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  <p:sp>
        <p:nvSpPr>
          <p:cNvPr id="17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2192" cap="flat">
            <a:solidFill>
              <a:srgbClr val="41709C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696BEB81-9748-5495-59C9-E1BFBC83E181}"/>
              </a:ext>
            </a:extLst>
          </p:cNvPr>
          <p:cNvSpPr txBox="1"/>
          <p:nvPr/>
        </p:nvSpPr>
        <p:spPr>
          <a:xfrm>
            <a:off x="670092" y="1484628"/>
            <a:ext cx="6256020" cy="373948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ru-RU" altLang="zh-CN" sz="2000" b="1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Начальная з</a:t>
            </a:r>
            <a:r>
              <a:rPr lang="ru-RU" altLang="zh-CN" sz="2000" b="1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аработная плата:</a:t>
            </a:r>
          </a:p>
          <a:p>
            <a:r>
              <a:rPr lang="ru-RU" altLang="zh-CN" sz="20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от 355 000 до 440 000</a:t>
            </a:r>
            <a:endParaRPr lang="ru-RU" altLang="zh-CN" sz="20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en-US" altLang="zh-CN" sz="20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ru-RU" altLang="zh-CN" sz="2000" b="1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Условия проживания:</a:t>
            </a:r>
          </a:p>
          <a:p>
            <a:r>
              <a:rPr lang="ru-RU" altLang="zh-CN" sz="20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- арендное жилье</a:t>
            </a:r>
          </a:p>
          <a:p>
            <a:r>
              <a:rPr lang="ru-RU" altLang="zh-CN" sz="200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- служебное жилье</a:t>
            </a:r>
            <a:endParaRPr lang="en-US" altLang="zh-CN" sz="200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en-US" altLang="zh-CN" sz="200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ru-RU" altLang="zh-CN" sz="2000" b="1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Развитие и рост:</a:t>
            </a:r>
          </a:p>
          <a:p>
            <a:r>
              <a:rPr lang="ru-RU" altLang="zh-CN" sz="2000" b="1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</a:t>
            </a:r>
            <a:r>
              <a:rPr lang="ru-RU" altLang="zh-CN" sz="20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- руководитель отдела (10 участков)</a:t>
            </a:r>
          </a:p>
          <a:p>
            <a:r>
              <a:rPr lang="ru-RU" altLang="zh-CN" sz="200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- руководитель АПП</a:t>
            </a:r>
          </a:p>
          <a:p>
            <a:r>
              <a:rPr lang="ru-RU" altLang="zh-CN" sz="200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    - медицинский директор</a:t>
            </a:r>
            <a:endParaRPr lang="ru-RU" altLang="zh-CN" sz="200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ru-RU" altLang="zh-CN" sz="200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BAF449-BB80-036A-CB36-7C46C1806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48" y="1331722"/>
            <a:ext cx="489445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581400"/>
            <a:ext cx="2682240" cy="2619756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381000" y="1981200"/>
            <a:ext cx="6256020" cy="4219956"/>
          </a:xfrm>
          <a:custGeom>
            <a:avLst/>
            <a:gdLst>
              <a:gd name="connsiteX0" fmla="*/ 0 w 6256020"/>
              <a:gd name="connsiteY0" fmla="*/ 4219956 h 4219956"/>
              <a:gd name="connsiteX1" fmla="*/ 6256020 w 6256020"/>
              <a:gd name="connsiteY1" fmla="*/ 4219956 h 4219956"/>
              <a:gd name="connsiteX2" fmla="*/ 6256020 w 6256020"/>
              <a:gd name="connsiteY2" fmla="*/ 0 h 4219956"/>
              <a:gd name="connsiteX3" fmla="*/ 0 w 6256020"/>
              <a:gd name="connsiteY3" fmla="*/ 0 h 42199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256020" h="4219956">
                <a:moveTo>
                  <a:pt x="0" y="4219956"/>
                </a:moveTo>
                <a:lnTo>
                  <a:pt x="6256020" y="4219956"/>
                </a:lnTo>
                <a:lnTo>
                  <a:pt x="62560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12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70092" y="712857"/>
            <a:ext cx="5876609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zh-CN" sz="2004" b="1" dirty="0">
                <a:solidFill>
                  <a:srgbClr val="212A35"/>
                </a:solidFill>
                <a:latin typeface="Arial Unicode MS" pitchFamily="18" charset="0"/>
                <a:cs typeface="Arial Unicode MS" pitchFamily="18" charset="0"/>
              </a:rPr>
              <a:t>Контакты для консультации по приему на работу</a:t>
            </a:r>
            <a:endParaRPr lang="en-US" altLang="zh-CN" sz="1104" b="0" i="0" dirty="0">
              <a:solidFill>
                <a:srgbClr val="FFFFFF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206240" y="2407920"/>
            <a:ext cx="45720" cy="600202"/>
          </a:xfrm>
          <a:custGeom>
            <a:avLst/>
            <a:gdLst>
              <a:gd name="connsiteX0" fmla="*/ 0 w 45720"/>
              <a:gd name="connsiteY0" fmla="*/ 600202 h 600202"/>
              <a:gd name="connsiteX1" fmla="*/ 45720 w 45720"/>
              <a:gd name="connsiteY1" fmla="*/ 600202 h 600202"/>
              <a:gd name="connsiteX2" fmla="*/ 45720 w 45720"/>
              <a:gd name="connsiteY2" fmla="*/ 0 h 600202"/>
              <a:gd name="connsiteX3" fmla="*/ 0 w 45720"/>
              <a:gd name="connsiteY3" fmla="*/ 0 h 6002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600202">
                <a:moveTo>
                  <a:pt x="0" y="600202"/>
                </a:moveTo>
                <a:lnTo>
                  <a:pt x="45720" y="600202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5116" y="6440425"/>
            <a:ext cx="665988" cy="121919"/>
          </a:xfrm>
          <a:prstGeom prst="rect">
            <a:avLst/>
          </a:prstGeom>
          <a:noFill/>
        </p:spPr>
      </p:pic>
      <p:sp>
        <p:nvSpPr>
          <p:cNvPr id="17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44536A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33400" y="643128"/>
            <a:ext cx="71628" cy="423672"/>
          </a:xfrm>
          <a:custGeom>
            <a:avLst/>
            <a:gdLst>
              <a:gd name="connsiteX0" fmla="*/ 0 w 45720"/>
              <a:gd name="connsiteY0" fmla="*/ 1423416 h 1423416"/>
              <a:gd name="connsiteX1" fmla="*/ 45720 w 45720"/>
              <a:gd name="connsiteY1" fmla="*/ 1423416 h 1423416"/>
              <a:gd name="connsiteX2" fmla="*/ 45720 w 45720"/>
              <a:gd name="connsiteY2" fmla="*/ 0 h 1423416"/>
              <a:gd name="connsiteX3" fmla="*/ 0 w 45720"/>
              <a:gd name="connsiteY3" fmla="*/ 0 h 1423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5720" h="1423416">
                <a:moveTo>
                  <a:pt x="0" y="1423416"/>
                </a:moveTo>
                <a:lnTo>
                  <a:pt x="45720" y="1423416"/>
                </a:lnTo>
                <a:lnTo>
                  <a:pt x="45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12192" cap="flat">
            <a:solidFill>
              <a:srgbClr val="41709C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107C0C-49B2-3262-BFA5-BD447E2ADB7E}"/>
              </a:ext>
            </a:extLst>
          </p:cNvPr>
          <p:cNvSpPr txBox="1"/>
          <p:nvPr/>
        </p:nvSpPr>
        <p:spPr>
          <a:xfrm>
            <a:off x="670092" y="1345531"/>
            <a:ext cx="3804119" cy="52168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14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Алексеев Руслан Михайлович</a:t>
            </a:r>
          </a:p>
          <a:p>
            <a:r>
              <a:rPr lang="en-US" altLang="zh-CN" sz="1400" b="0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Директор</a:t>
            </a:r>
            <a:endParaRPr lang="en-US" altLang="zh-CN" sz="1400" b="0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+7 771 804 66 71</a:t>
            </a:r>
          </a:p>
          <a:p>
            <a:r>
              <a:rPr lang="en-US" altLang="zh-CN" sz="14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r.alexeyev@viamedis.kz</a:t>
            </a:r>
            <a:endParaRPr lang="en-US" altLang="zh-CN" sz="14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ru-RU" altLang="zh-CN" sz="14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Молшина</a:t>
            </a:r>
            <a:r>
              <a:rPr lang="en-US" altLang="zh-CN" sz="14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Бибинур Мухтаровна</a:t>
            </a:r>
          </a:p>
          <a:p>
            <a:r>
              <a:rPr lang="en-US" altLang="zh-CN" sz="1400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Медицинский директор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+7 771 072 04 43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b.molshina@viamedis.kz</a:t>
            </a:r>
          </a:p>
          <a:p>
            <a:endParaRPr lang="ru-RU" altLang="zh-CN" sz="14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Кабакова</a:t>
            </a:r>
            <a:r>
              <a:rPr lang="en-US" altLang="zh-CN" sz="14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Инкарым Рахатбековна</a:t>
            </a:r>
          </a:p>
          <a:p>
            <a:r>
              <a:rPr lang="en-US" altLang="zh-CN" sz="1400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Руководитель проектной группы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+7 777 861 49 98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i.kabakova@viamedis.kz</a:t>
            </a:r>
          </a:p>
          <a:p>
            <a:endParaRPr lang="ru-RU" altLang="zh-CN" sz="14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Жантурганов</a:t>
            </a:r>
            <a:r>
              <a:rPr lang="en-US" altLang="zh-CN" sz="14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Максат Аскерович</a:t>
            </a:r>
          </a:p>
          <a:p>
            <a:r>
              <a:rPr lang="en-US" altLang="zh-CN" sz="1400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Руководитель проектной группы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+7 777 620 33 40</a:t>
            </a: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m.zhanturganov@viamedis.kz</a:t>
            </a:r>
            <a:endParaRPr lang="ru-RU" altLang="zh-CN" sz="14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endParaRPr lang="ru-RU" altLang="zh-CN" sz="140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ru-RU" altLang="zh-CN" sz="14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Мусагазин</a:t>
            </a:r>
            <a:r>
              <a:rPr lang="ru-RU" altLang="zh-CN" sz="1400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Ануар </a:t>
            </a:r>
            <a:r>
              <a:rPr lang="ru-RU" altLang="zh-CN" sz="1400" b="1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Максатович</a:t>
            </a:r>
            <a:endParaRPr lang="en-US" altLang="zh-CN" sz="1400" b="1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0" i="0" dirty="0" err="1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Руководитель</a:t>
            </a:r>
            <a:r>
              <a:rPr lang="en-US" altLang="zh-CN" sz="1400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ru-RU" altLang="zh-CN" sz="1400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учебно-методического отдела</a:t>
            </a:r>
            <a:endParaRPr lang="en-US" altLang="zh-CN" sz="1400" b="0" i="0" dirty="0">
              <a:solidFill>
                <a:srgbClr val="1F497C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+7 </a:t>
            </a:r>
            <a:r>
              <a:rPr lang="ru-RU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705</a:t>
            </a:r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6</a:t>
            </a:r>
            <a:r>
              <a:rPr lang="ru-RU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46</a:t>
            </a:r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ru-RU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86</a:t>
            </a:r>
            <a:r>
              <a:rPr lang="en-US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 </a:t>
            </a:r>
            <a:r>
              <a:rPr lang="ru-RU" altLang="zh-CN" sz="1400" b="0" i="0" dirty="0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77</a:t>
            </a:r>
            <a:endParaRPr lang="en-US" altLang="zh-CN" sz="14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  <a:p>
            <a:r>
              <a:rPr lang="en-US" altLang="zh-CN" sz="1400" b="0" i="0" dirty="0" err="1">
                <a:solidFill>
                  <a:srgbClr val="000000"/>
                </a:solidFill>
                <a:latin typeface="Arial Unicode MS" pitchFamily="18" charset="0"/>
                <a:cs typeface="Arial Unicode MS" pitchFamily="18" charset="0"/>
              </a:rPr>
              <a:t>a.mussagazin@viamedis.kz</a:t>
            </a:r>
            <a:endParaRPr lang="en-US" altLang="zh-CN" sz="1400" b="0" i="0" dirty="0">
              <a:solidFill>
                <a:srgbClr val="000000"/>
              </a:solidFill>
              <a:latin typeface="Arial Unicode MS" pitchFamily="18" charset="0"/>
              <a:cs typeface="Arial Unicode MS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D257076-0994-555D-B2DB-742007443D57}"/>
              </a:ext>
            </a:extLst>
          </p:cNvPr>
          <p:cNvSpPr txBox="1"/>
          <p:nvPr/>
        </p:nvSpPr>
        <p:spPr>
          <a:xfrm>
            <a:off x="7968949" y="4544763"/>
            <a:ext cx="2349906" cy="1341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56"/>
              </a:lnSpc>
            </a:pPr>
            <a:r>
              <a:rPr lang="en-US" altLang="zh-CN" sz="1056" b="1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Алексеев Руслан Михайлович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6D0FA95-2410-54D7-8ED2-205810B73302}"/>
              </a:ext>
            </a:extLst>
          </p:cNvPr>
          <p:cNvSpPr txBox="1"/>
          <p:nvPr/>
        </p:nvSpPr>
        <p:spPr>
          <a:xfrm>
            <a:off x="7817805" y="4703283"/>
            <a:ext cx="2652195" cy="1341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56"/>
              </a:lnSpc>
            </a:pPr>
            <a:r>
              <a:rPr lang="en-US" altLang="zh-CN" sz="1056" b="0" i="0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Директор филиала в г. Степногорск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4E8CDCF-B449-94A3-03E4-8E1C77D45434}"/>
              </a:ext>
            </a:extLst>
          </p:cNvPr>
          <p:cNvSpPr txBox="1"/>
          <p:nvPr/>
        </p:nvSpPr>
        <p:spPr>
          <a:xfrm>
            <a:off x="7650517" y="4998532"/>
            <a:ext cx="2986771" cy="11734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24"/>
              </a:lnSpc>
            </a:pPr>
            <a:r>
              <a:rPr lang="en-US" altLang="zh-CN" sz="924" b="0" i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«Будем рады приветствовать в стенах нашей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3B16596-87A8-CA62-7CB6-AAC4E8F6F163}"/>
              </a:ext>
            </a:extLst>
          </p:cNvPr>
          <p:cNvSpPr txBox="1"/>
          <p:nvPr/>
        </p:nvSpPr>
        <p:spPr>
          <a:xfrm>
            <a:off x="7535574" y="5138763"/>
            <a:ext cx="3216656" cy="53792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24"/>
              </a:lnSpc>
            </a:pPr>
            <a:r>
              <a:rPr lang="en-US" altLang="zh-CN" sz="924" b="0" i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Поликлиники амбициозныхи целеустремленных </a:t>
            </a:r>
          </a:p>
          <a:p>
            <a:pPr marL="94582">
              <a:lnSpc>
                <a:spcPts val="1103"/>
              </a:lnSpc>
            </a:pPr>
            <a:r>
              <a:rPr lang="en-US" altLang="zh-CN" sz="924" b="0" i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профессионалов, готовых внести свой вклад в </a:t>
            </a:r>
          </a:p>
          <a:p>
            <a:pPr marL="208879">
              <a:lnSpc>
                <a:spcPts val="1104"/>
              </a:lnSpc>
            </a:pPr>
            <a:r>
              <a:rPr lang="en-US" altLang="zh-CN" sz="924" b="0" i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построении новой системы амбулаторной </a:t>
            </a:r>
          </a:p>
          <a:p>
            <a:pPr marL="1255873">
              <a:lnSpc>
                <a:spcPts val="1104"/>
              </a:lnSpc>
            </a:pPr>
            <a:r>
              <a:rPr lang="en-US" altLang="zh-CN" sz="924" b="0" i="1" dirty="0">
                <a:solidFill>
                  <a:srgbClr val="1F497C"/>
                </a:solidFill>
                <a:latin typeface="Arial Unicode MS" pitchFamily="18" charset="0"/>
                <a:cs typeface="Arial Unicode MS" pitchFamily="18" charset="0"/>
              </a:rPr>
              <a:t>помощи»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04AB4E3-19B1-756D-1BB4-6A2EBA84AE34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9190" y="864175"/>
            <a:ext cx="2616200" cy="349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380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373</Words>
  <Application>Microsoft Macintosh PowerPoint</Application>
  <PresentationFormat>Широкоэкранный</PresentationFormat>
  <Paragraphs>85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 Unicode MS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Microsoft Office User</cp:lastModifiedBy>
  <cp:revision>10</cp:revision>
  <dcterms:created xsi:type="dcterms:W3CDTF">2023-02-13T00:00:00Z</dcterms:created>
  <dcterms:modified xsi:type="dcterms:W3CDTF">2023-03-06T14:15:12Z</dcterms:modified>
</cp:coreProperties>
</file>