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" panose="020B0604020202020204" charset="0"/>
      <p:regular r:id="rId8"/>
    </p:embeddedFont>
    <p:embeddedFont>
      <p:font typeface="Malik" panose="020B0604020202020204" charset="-52"/>
      <p:regular r:id="rId9"/>
    </p:embeddedFont>
    <p:embeddedFont>
      <p:font typeface="Malik Bold" panose="020B0604020202020204" charset="-52"/>
      <p:regular r:id="rId10"/>
    </p:embeddedFont>
    <p:embeddedFont>
      <p:font typeface="Zantiqa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3879016" y="6869751"/>
            <a:ext cx="4762" cy="2899005"/>
          </a:xfrm>
          <a:prstGeom prst="line">
            <a:avLst/>
          </a:prstGeom>
          <a:ln w="38100" cap="flat">
            <a:solidFill>
              <a:srgbClr val="987E5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13606" y="6814936"/>
            <a:ext cx="910466" cy="91046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987E5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-95250"/>
              <a:ext cx="6604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67275" y="6846059"/>
            <a:ext cx="910466" cy="9104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D"/>
            </a:solidFill>
            <a:ln w="38100" cap="sq">
              <a:solidFill>
                <a:srgbClr val="987E5F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-95250"/>
              <a:ext cx="6604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931232" y="243744"/>
            <a:ext cx="2071363" cy="1588032"/>
          </a:xfrm>
          <a:custGeom>
            <a:avLst/>
            <a:gdLst/>
            <a:ahLst/>
            <a:cxnLst/>
            <a:rect l="l" t="t" r="r" b="b"/>
            <a:pathLst>
              <a:path w="2071363" h="1588032">
                <a:moveTo>
                  <a:pt x="0" y="0"/>
                </a:moveTo>
                <a:lnTo>
                  <a:pt x="2071363" y="0"/>
                </a:lnTo>
                <a:lnTo>
                  <a:pt x="2071363" y="1588032"/>
                </a:lnTo>
                <a:lnTo>
                  <a:pt x="0" y="158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" r="-155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13606" y="6814936"/>
            <a:ext cx="910466" cy="910466"/>
          </a:xfrm>
          <a:custGeom>
            <a:avLst/>
            <a:gdLst/>
            <a:ahLst/>
            <a:cxnLst/>
            <a:rect l="l" t="t" r="r" b="b"/>
            <a:pathLst>
              <a:path w="910466" h="910466">
                <a:moveTo>
                  <a:pt x="0" y="0"/>
                </a:moveTo>
                <a:lnTo>
                  <a:pt x="910466" y="0"/>
                </a:lnTo>
                <a:lnTo>
                  <a:pt x="910466" y="910466"/>
                </a:lnTo>
                <a:lnTo>
                  <a:pt x="0" y="910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344383" y="6925152"/>
            <a:ext cx="556252" cy="726223"/>
          </a:xfrm>
          <a:custGeom>
            <a:avLst/>
            <a:gdLst/>
            <a:ahLst/>
            <a:cxnLst/>
            <a:rect l="l" t="t" r="r" b="b"/>
            <a:pathLst>
              <a:path w="556252" h="726223">
                <a:moveTo>
                  <a:pt x="0" y="0"/>
                </a:moveTo>
                <a:lnTo>
                  <a:pt x="556252" y="0"/>
                </a:lnTo>
                <a:lnTo>
                  <a:pt x="556252" y="726223"/>
                </a:lnTo>
                <a:lnTo>
                  <a:pt x="0" y="7262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26508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002595" y="10264755"/>
            <a:ext cx="1663533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959"/>
              </a:lnSpc>
            </a:pPr>
            <a:r>
              <a:rPr lang="en-US" sz="1399" spc="55">
                <a:solidFill>
                  <a:srgbClr val="FFFFFF"/>
                </a:solidFill>
                <a:latin typeface="Malik"/>
                <a:ea typeface="Malik"/>
                <a:cs typeface="Malik"/>
                <a:sym typeface="Malik"/>
              </a:rPr>
              <a:t>https://amu.edu.kz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973847"/>
            <a:ext cx="7560000" cy="718153"/>
            <a:chOff x="0" y="0"/>
            <a:chExt cx="3000297" cy="2573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00297" cy="257370"/>
            </a:xfrm>
            <a:custGeom>
              <a:avLst/>
              <a:gdLst/>
              <a:ahLst/>
              <a:cxnLst/>
              <a:rect l="l" t="t" r="r" b="b"/>
              <a:pathLst>
                <a:path w="3000297" h="257370">
                  <a:moveTo>
                    <a:pt x="0" y="0"/>
                  </a:moveTo>
                  <a:lnTo>
                    <a:pt x="3000297" y="0"/>
                  </a:lnTo>
                  <a:lnTo>
                    <a:pt x="3000297" y="257370"/>
                  </a:lnTo>
                  <a:lnTo>
                    <a:pt x="0" y="257370"/>
                  </a:lnTo>
                  <a:close/>
                </a:path>
              </a:pathLst>
            </a:custGeom>
            <a:solidFill>
              <a:srgbClr val="9E836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3000297" cy="333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85762" y="3076669"/>
            <a:ext cx="7562303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Образовательная</a:t>
            </a: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4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программа</a:t>
            </a: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4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по</a:t>
            </a: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4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специальности</a:t>
            </a: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</a:p>
          <a:p>
            <a:pPr algn="ctr">
              <a:lnSpc>
                <a:spcPts val="2099"/>
              </a:lnSpc>
            </a:pP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09130100 – «</a:t>
            </a:r>
            <a:r>
              <a:rPr lang="en-US" sz="14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Сестринское</a:t>
            </a: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4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дело</a:t>
            </a: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»</a:t>
            </a:r>
          </a:p>
          <a:p>
            <a:pPr algn="ctr">
              <a:lnSpc>
                <a:spcPts val="2099"/>
              </a:lnSpc>
            </a:pPr>
            <a:r>
              <a:rPr lang="en-US" sz="14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Квалификация</a:t>
            </a: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: 4S09130103 «</a:t>
            </a:r>
            <a:r>
              <a:rPr lang="en-US" sz="14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Медицинская</a:t>
            </a: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4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сестра</a:t>
            </a: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4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общей</a:t>
            </a: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4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практики</a:t>
            </a:r>
            <a:r>
              <a:rPr lang="en-US" sz="1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»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0" y="4219209"/>
            <a:ext cx="5516564" cy="2300452"/>
            <a:chOff x="0" y="0"/>
            <a:chExt cx="1950935" cy="8244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50935" cy="824430"/>
            </a:xfrm>
            <a:custGeom>
              <a:avLst/>
              <a:gdLst/>
              <a:ahLst/>
              <a:cxnLst/>
              <a:rect l="l" t="t" r="r" b="b"/>
              <a:pathLst>
                <a:path w="1950935" h="824430">
                  <a:moveTo>
                    <a:pt x="142215" y="0"/>
                  </a:moveTo>
                  <a:lnTo>
                    <a:pt x="1808719" y="0"/>
                  </a:lnTo>
                  <a:cubicBezTo>
                    <a:pt x="1887263" y="0"/>
                    <a:pt x="1950935" y="63672"/>
                    <a:pt x="1950935" y="142215"/>
                  </a:cubicBezTo>
                  <a:lnTo>
                    <a:pt x="1950935" y="682215"/>
                  </a:lnTo>
                  <a:cubicBezTo>
                    <a:pt x="1950935" y="719933"/>
                    <a:pt x="1935951" y="756106"/>
                    <a:pt x="1909281" y="782776"/>
                  </a:cubicBezTo>
                  <a:cubicBezTo>
                    <a:pt x="1882610" y="809447"/>
                    <a:pt x="1846437" y="824430"/>
                    <a:pt x="1808719" y="824430"/>
                  </a:cubicBezTo>
                  <a:lnTo>
                    <a:pt x="142215" y="824430"/>
                  </a:lnTo>
                  <a:cubicBezTo>
                    <a:pt x="63672" y="824430"/>
                    <a:pt x="0" y="760758"/>
                    <a:pt x="0" y="682215"/>
                  </a:cubicBezTo>
                  <a:lnTo>
                    <a:pt x="0" y="142215"/>
                  </a:lnTo>
                  <a:cubicBezTo>
                    <a:pt x="0" y="63672"/>
                    <a:pt x="63672" y="0"/>
                    <a:pt x="142215" y="0"/>
                  </a:cubicBezTo>
                  <a:close/>
                </a:path>
              </a:pathLst>
            </a:custGeom>
            <a:solidFill>
              <a:srgbClr val="D8BC90">
                <a:alpha val="34902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1950935" cy="80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47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696563" y="4133944"/>
            <a:ext cx="2612735" cy="2470981"/>
            <a:chOff x="0" y="0"/>
            <a:chExt cx="7207218" cy="681619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207217" cy="6816191"/>
            </a:xfrm>
            <a:custGeom>
              <a:avLst/>
              <a:gdLst/>
              <a:ahLst/>
              <a:cxnLst/>
              <a:rect l="l" t="t" r="r" b="b"/>
              <a:pathLst>
                <a:path w="7207217" h="6816191">
                  <a:moveTo>
                    <a:pt x="7207217" y="3408136"/>
                  </a:moveTo>
                  <a:cubicBezTo>
                    <a:pt x="7207217" y="5290299"/>
                    <a:pt x="5593795" y="6816191"/>
                    <a:pt x="3603609" y="6816191"/>
                  </a:cubicBezTo>
                  <a:cubicBezTo>
                    <a:pt x="1613393" y="6816191"/>
                    <a:pt x="0" y="5290299"/>
                    <a:pt x="0" y="3408136"/>
                  </a:cubicBezTo>
                  <a:cubicBezTo>
                    <a:pt x="0" y="1525879"/>
                    <a:pt x="1613393" y="0"/>
                    <a:pt x="3603609" y="0"/>
                  </a:cubicBezTo>
                  <a:cubicBezTo>
                    <a:pt x="5593824" y="0"/>
                    <a:pt x="7207217" y="1525879"/>
                    <a:pt x="7207217" y="3408136"/>
                  </a:cubicBezTo>
                  <a:close/>
                </a:path>
              </a:pathLst>
            </a:custGeom>
            <a:blipFill>
              <a:blip r:embed="rId7"/>
              <a:stretch>
                <a:fillRect t="-6847" b="-6847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22" name="TextBox 22"/>
          <p:cNvSpPr txBox="1"/>
          <p:nvPr/>
        </p:nvSpPr>
        <p:spPr>
          <a:xfrm>
            <a:off x="267256" y="2208927"/>
            <a:ext cx="728924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25"/>
              </a:lnSpc>
            </a:pPr>
            <a:r>
              <a:rPr lang="en-US" sz="2425" b="1" spc="48" dirty="0">
                <a:solidFill>
                  <a:srgbClr val="4D4338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МЕДИЦИНСКАЯ СЕСТРА</a:t>
            </a:r>
            <a:r>
              <a:rPr lang="ru-RU" sz="2425" b="1" spc="48" dirty="0">
                <a:solidFill>
                  <a:srgbClr val="4D4338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</a:p>
          <a:p>
            <a:pPr marL="0" lvl="0" indent="0" algn="ctr">
              <a:lnSpc>
                <a:spcPts val="2425"/>
              </a:lnSpc>
            </a:pPr>
            <a:r>
              <a:rPr lang="en-US" sz="2425" b="1" spc="48" dirty="0">
                <a:solidFill>
                  <a:srgbClr val="4D4338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ОБЩЕЙ ПРАКТИКИ</a:t>
            </a:r>
            <a:r>
              <a:rPr lang="en-US" sz="2425" b="1" u="none" spc="48" dirty="0">
                <a:solidFill>
                  <a:srgbClr val="4D4338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9221" y="7811127"/>
            <a:ext cx="3571324" cy="403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3"/>
              </a:lnSpc>
              <a:spcBef>
                <a:spcPct val="0"/>
              </a:spcBef>
            </a:pPr>
            <a:r>
              <a:rPr lang="en-US" sz="1299" spc="103">
                <a:solidFill>
                  <a:srgbClr val="4D4338"/>
                </a:solidFill>
                <a:latin typeface="Zantiqa"/>
                <a:ea typeface="Zantiqa"/>
                <a:cs typeface="Zantiqa"/>
                <a:sym typeface="Zantiqa"/>
              </a:rPr>
              <a:t>СРОК ОБУЧЕНИЯ И ТРЕБОВАНИЯ ДЛЯ ПОСТУПАЮЩИХ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326945" y="7842251"/>
            <a:ext cx="2683766" cy="212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3"/>
              </a:lnSpc>
              <a:spcBef>
                <a:spcPct val="0"/>
              </a:spcBef>
            </a:pPr>
            <a:r>
              <a:rPr lang="en-US" sz="1299" spc="103">
                <a:solidFill>
                  <a:srgbClr val="4D4338"/>
                </a:solidFill>
                <a:latin typeface="Zantiqa"/>
                <a:ea typeface="Zantiqa"/>
                <a:cs typeface="Zantiqa"/>
                <a:sym typeface="Zantiqa"/>
              </a:rPr>
              <a:t>ПРИСУЖДАЕМАЯ СТЕПЕНЬ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24931" y="10074479"/>
            <a:ext cx="4043864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АДРЕС</a:t>
            </a:r>
          </a:p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г. Астана, ул. Бейбитшилик 51, кабинет 308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9250" y="4581947"/>
            <a:ext cx="4243931" cy="1377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Программа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направлена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подготовку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квалифицированных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специалистов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обладающих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профессиональными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знаниями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практическими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навыками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компетенциями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для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оказания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сестринской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помощи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населению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в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организациях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здравоохранения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различного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профиля</a:t>
            </a:r>
            <a:r>
              <a:rPr lang="en-US" sz="1600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20169" y="8371657"/>
            <a:ext cx="3511210" cy="778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48" lvl="1" indent="-131624" algn="just">
              <a:lnSpc>
                <a:spcPts val="1182"/>
              </a:lnSpc>
              <a:buFont typeface="Arial"/>
              <a:buChar char="•"/>
            </a:pP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Срок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обучения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- 2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года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10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месяцев</a:t>
            </a:r>
            <a:endParaRPr lang="en-US" sz="1600" spc="48" dirty="0">
              <a:solidFill>
                <a:srgbClr val="000000"/>
              </a:solidFill>
              <a:latin typeface="Times New Roman" panose="02020603050405020304" pitchFamily="18" charset="0"/>
              <a:ea typeface="Canva Sans"/>
              <a:cs typeface="Times New Roman" panose="02020603050405020304" pitchFamily="18" charset="0"/>
              <a:sym typeface="Canva Sans"/>
            </a:endParaRPr>
          </a:p>
          <a:p>
            <a:pPr algn="just">
              <a:lnSpc>
                <a:spcPts val="1182"/>
              </a:lnSpc>
            </a:pP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-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базе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общего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среднего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или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технического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техническое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профессиональное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послесреднее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или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высшее</a:t>
            </a:r>
            <a:r>
              <a:rPr lang="en-US" sz="16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образование</a:t>
            </a:r>
            <a:endParaRPr lang="en-US" sz="1600" spc="48" dirty="0">
              <a:solidFill>
                <a:srgbClr val="000000"/>
              </a:solidFill>
              <a:latin typeface="Times New Roman" panose="02020603050405020304" pitchFamily="18" charset="0"/>
              <a:ea typeface="Canva Sans"/>
              <a:cs typeface="Times New Roman" panose="02020603050405020304" pitchFamily="18" charset="0"/>
              <a:sym typeface="Canva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028358" y="8178928"/>
            <a:ext cx="3341433" cy="1673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Лицам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завершившим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обучение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образовательной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программе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специальности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"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Сестринское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дело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" и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успешно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прошедшим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итоговую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аттестацию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присваивается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квалификация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«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Медицинская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сестра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общей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практики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» и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выдается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диплом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о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техническом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профессиональном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образовании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установленного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образца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.".</a:t>
            </a:r>
          </a:p>
        </p:txBody>
      </p:sp>
      <p:sp>
        <p:nvSpPr>
          <p:cNvPr id="29" name="Freeform 29"/>
          <p:cNvSpPr/>
          <p:nvPr/>
        </p:nvSpPr>
        <p:spPr>
          <a:xfrm>
            <a:off x="6662628" y="9434336"/>
            <a:ext cx="893872" cy="1280285"/>
          </a:xfrm>
          <a:custGeom>
            <a:avLst/>
            <a:gdLst/>
            <a:ahLst/>
            <a:cxnLst/>
            <a:rect l="l" t="t" r="r" b="b"/>
            <a:pathLst>
              <a:path w="893872" h="1280285">
                <a:moveTo>
                  <a:pt x="0" y="0"/>
                </a:moveTo>
                <a:lnTo>
                  <a:pt x="893872" y="0"/>
                </a:lnTo>
                <a:lnTo>
                  <a:pt x="893872" y="1280285"/>
                </a:lnTo>
                <a:lnTo>
                  <a:pt x="0" y="12802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746928" y="9940762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>
            <a:off x="670067" y="8976123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9085661"/>
            <a:ext cx="7556500" cy="1606339"/>
            <a:chOff x="0" y="-104472"/>
            <a:chExt cx="3000297" cy="5756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00297" cy="471204"/>
            </a:xfrm>
            <a:custGeom>
              <a:avLst/>
              <a:gdLst/>
              <a:ahLst/>
              <a:cxnLst/>
              <a:rect l="l" t="t" r="r" b="b"/>
              <a:pathLst>
                <a:path w="3000297" h="471204">
                  <a:moveTo>
                    <a:pt x="0" y="0"/>
                  </a:moveTo>
                  <a:lnTo>
                    <a:pt x="3000297" y="0"/>
                  </a:lnTo>
                  <a:lnTo>
                    <a:pt x="3000297" y="471204"/>
                  </a:lnTo>
                  <a:lnTo>
                    <a:pt x="0" y="471204"/>
                  </a:lnTo>
                  <a:close/>
                </a:path>
              </a:pathLst>
            </a:custGeom>
            <a:solidFill>
              <a:srgbClr val="987E5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04472"/>
              <a:ext cx="3000297" cy="547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79578" y="10302633"/>
            <a:ext cx="166874" cy="228880"/>
          </a:xfrm>
          <a:custGeom>
            <a:avLst/>
            <a:gdLst/>
            <a:ahLst/>
            <a:cxnLst/>
            <a:rect l="l" t="t" r="r" b="b"/>
            <a:pathLst>
              <a:path w="166874" h="228880">
                <a:moveTo>
                  <a:pt x="0" y="0"/>
                </a:moveTo>
                <a:lnTo>
                  <a:pt x="166875" y="0"/>
                </a:lnTo>
                <a:lnTo>
                  <a:pt x="166875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07353" y="10334796"/>
            <a:ext cx="166874" cy="228880"/>
          </a:xfrm>
          <a:custGeom>
            <a:avLst/>
            <a:gdLst/>
            <a:ahLst/>
            <a:cxnLst/>
            <a:rect l="l" t="t" r="r" b="b"/>
            <a:pathLst>
              <a:path w="166874" h="228880">
                <a:moveTo>
                  <a:pt x="0" y="0"/>
                </a:moveTo>
                <a:lnTo>
                  <a:pt x="166874" y="0"/>
                </a:lnTo>
                <a:lnTo>
                  <a:pt x="166874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 flipH="1">
            <a:off x="756926" y="6091933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H="1">
            <a:off x="818854" y="3568794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>
            <a:off x="179578" y="9686699"/>
            <a:ext cx="166874" cy="228880"/>
          </a:xfrm>
          <a:custGeom>
            <a:avLst/>
            <a:gdLst/>
            <a:ahLst/>
            <a:cxnLst/>
            <a:rect l="l" t="t" r="r" b="b"/>
            <a:pathLst>
              <a:path w="166874" h="228880">
                <a:moveTo>
                  <a:pt x="0" y="0"/>
                </a:moveTo>
                <a:lnTo>
                  <a:pt x="166875" y="0"/>
                </a:lnTo>
                <a:lnTo>
                  <a:pt x="166875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09844" y="9597164"/>
            <a:ext cx="228880" cy="228880"/>
          </a:xfrm>
          <a:custGeom>
            <a:avLst/>
            <a:gdLst/>
            <a:ahLst/>
            <a:cxnLst/>
            <a:rect l="l" t="t" r="r" b="b"/>
            <a:pathLst>
              <a:path w="228880" h="228880">
                <a:moveTo>
                  <a:pt x="0" y="0"/>
                </a:moveTo>
                <a:lnTo>
                  <a:pt x="228880" y="0"/>
                </a:lnTo>
                <a:lnTo>
                  <a:pt x="228880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321863" y="9915579"/>
            <a:ext cx="668969" cy="646796"/>
          </a:xfrm>
          <a:custGeom>
            <a:avLst/>
            <a:gdLst/>
            <a:ahLst/>
            <a:cxnLst/>
            <a:rect l="l" t="t" r="r" b="b"/>
            <a:pathLst>
              <a:path w="668969" h="646796">
                <a:moveTo>
                  <a:pt x="0" y="0"/>
                </a:moveTo>
                <a:lnTo>
                  <a:pt x="668969" y="0"/>
                </a:lnTo>
                <a:lnTo>
                  <a:pt x="668969" y="646796"/>
                </a:lnTo>
                <a:lnTo>
                  <a:pt x="0" y="6467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428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55889" y="6186020"/>
            <a:ext cx="5917846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36"/>
              </a:lnSpc>
              <a:spcBef>
                <a:spcPct val="0"/>
              </a:spcBef>
            </a:pPr>
            <a:r>
              <a:rPr lang="en-US" sz="1600" b="1" dirty="0" err="1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Список</a:t>
            </a:r>
            <a:r>
              <a:rPr lang="en-US" sz="1600" b="1" u="none" strike="noStrike" dirty="0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 </a:t>
            </a:r>
            <a:r>
              <a:rPr lang="en-US" sz="1600" b="1" u="none" strike="noStrike" dirty="0" err="1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необходимых</a:t>
            </a:r>
            <a:r>
              <a:rPr lang="en-US" sz="1600" b="1" u="none" strike="noStrike" dirty="0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 </a:t>
            </a:r>
            <a:r>
              <a:rPr lang="en-US" sz="1600" b="1" u="none" strike="noStrike" dirty="0" err="1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документов</a:t>
            </a:r>
            <a:r>
              <a:rPr lang="en-US" sz="1600" b="1" u="none" strike="noStrike" dirty="0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 </a:t>
            </a:r>
            <a:r>
              <a:rPr lang="en-US" sz="1600" b="1" u="none" strike="noStrike" dirty="0" err="1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для</a:t>
            </a:r>
            <a:r>
              <a:rPr lang="en-US" sz="1600" b="1" u="none" strike="noStrike" dirty="0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 </a:t>
            </a:r>
            <a:r>
              <a:rPr lang="en-US" sz="1600" b="1" u="none" strike="noStrike" dirty="0" err="1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поступления</a:t>
            </a:r>
            <a:r>
              <a:rPr lang="en-US" sz="1600" b="1" u="none" strike="noStrike" dirty="0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5888" y="6599913"/>
            <a:ext cx="6599179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1)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заявление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на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имя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Председателя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Правления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-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Ректора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Университета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установленной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2)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документ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об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образовании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устанвленного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образца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подлинник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3)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документ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удостоверяющий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личность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подлинник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и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4) 6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фотокарточек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размером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3 x 4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сантиметра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5)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медицинская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справка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075/у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оригинал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+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снимок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флюорографии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формы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063-у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прививочная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карта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для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лиц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с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инвалидностью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первой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или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второй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группы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и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лиц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с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инвалидностью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с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детства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заключение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медико-социальной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экспертизы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031-У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далее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– 031-У),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утвержденное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приказом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№ ҚР ДСМ-175/2020;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6)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выписка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из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ведомости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о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прохождении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психометрического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экзамена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13128" y="9714284"/>
            <a:ext cx="159422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F6F6E9"/>
                </a:solidFill>
                <a:latin typeface="Malik Bold"/>
                <a:ea typeface="Malik Bold"/>
                <a:cs typeface="Malik Bold"/>
                <a:sym typeface="Malik Bold"/>
              </a:rPr>
              <a:t>+7 775-573-23-33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9578" y="9387893"/>
            <a:ext cx="351402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 dirty="0" err="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Школа</a:t>
            </a: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 </a:t>
            </a:r>
            <a:r>
              <a:rPr lang="en-US" sz="1399" b="1" spc="55" dirty="0" err="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сестринского</a:t>
            </a: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 </a:t>
            </a:r>
            <a:r>
              <a:rPr lang="en-US" sz="1399" b="1" spc="55" dirty="0" err="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дела</a:t>
            </a: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9578" y="10053900"/>
            <a:ext cx="271637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 dirty="0" err="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Приемная</a:t>
            </a: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 </a:t>
            </a:r>
            <a:r>
              <a:rPr lang="en-US" sz="1399" b="1" spc="55" dirty="0" err="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комиссия</a:t>
            </a: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13128" y="10314616"/>
            <a:ext cx="155952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+7 7172 53-95-12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39999" y="10306221"/>
            <a:ext cx="1567947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+</a:t>
            </a:r>
            <a:r>
              <a:rPr lang="en-US" sz="1399" b="1" u="none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7 7172 48-20-54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2615" y="4155500"/>
            <a:ext cx="6451379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Подача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документов</a:t>
            </a:r>
            <a:endParaRPr lang="en-US" sz="1420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Сроки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приёма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документов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для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прохождения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вступительного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экзамена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: 1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июля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5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августа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II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Сдача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психометрического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экзамена</a:t>
            </a:r>
            <a:endParaRPr lang="en-US" sz="1420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Поступающие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проходят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психометрическое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тестирование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для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оценки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общих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способностей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и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навыков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III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Сдача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вступительного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экзамена</a:t>
            </a:r>
            <a:endParaRPr lang="en-US" sz="1420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Экзамены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по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профильным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предметам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и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дисциплинам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программы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IV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Зачисление</a:t>
            </a:r>
            <a:endParaRPr lang="en-US" sz="1420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Зачисление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проводится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приёмной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комиссией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420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университета</a:t>
            </a:r>
            <a:r>
              <a:rPr lang="en-US" sz="1420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02615" y="483760"/>
            <a:ext cx="6720651" cy="581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19"/>
              </a:lnSpc>
              <a:spcBef>
                <a:spcPct val="0"/>
              </a:spcBef>
            </a:pPr>
            <a:r>
              <a:rPr lang="en-US" sz="1588" b="1" spc="63" dirty="0" err="1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К</a:t>
            </a:r>
            <a:r>
              <a:rPr lang="en-US" sz="1588" b="1" u="none" strike="noStrike" spc="63" dirty="0" err="1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омпетенции</a:t>
            </a:r>
            <a:r>
              <a:rPr lang="en-US" sz="1588" b="1" u="none" strike="noStrike" spc="63" dirty="0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 </a:t>
            </a:r>
            <a:r>
              <a:rPr lang="en-US" sz="1588" b="1" u="none" strike="noStrike" spc="63" dirty="0" err="1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выпускника</a:t>
            </a:r>
            <a:r>
              <a:rPr lang="en-US" sz="1588" b="1" u="none" strike="noStrike" spc="63" dirty="0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:</a:t>
            </a:r>
          </a:p>
          <a:p>
            <a:pPr marL="0" lvl="0" indent="0" algn="l">
              <a:lnSpc>
                <a:spcPts val="2319"/>
              </a:lnSpc>
              <a:spcBef>
                <a:spcPct val="0"/>
              </a:spcBef>
            </a:pPr>
            <a:endParaRPr lang="en-US" sz="1588" b="1" u="none" strike="noStrike" spc="63" dirty="0">
              <a:solidFill>
                <a:srgbClr val="5E3023"/>
              </a:solidFill>
              <a:latin typeface="Times New Roman" panose="02020603050405020304" pitchFamily="18" charset="0"/>
              <a:ea typeface="DM Sans Bold"/>
              <a:cs typeface="Times New Roman" panose="02020603050405020304" pitchFamily="18" charset="0"/>
              <a:sym typeface="DM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31077" y="3703507"/>
            <a:ext cx="5972922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36"/>
              </a:lnSpc>
              <a:spcBef>
                <a:spcPct val="0"/>
              </a:spcBef>
            </a:pPr>
            <a:r>
              <a:rPr lang="en-US" sz="1600" b="1" dirty="0" err="1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Проц</a:t>
            </a:r>
            <a:r>
              <a:rPr lang="en-US" sz="1600" b="1" u="none" strike="noStrike" dirty="0" err="1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есс</a:t>
            </a:r>
            <a:r>
              <a:rPr lang="en-US" sz="1600" b="1" u="none" strike="noStrike" dirty="0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 </a:t>
            </a:r>
            <a:r>
              <a:rPr lang="en-US" sz="1600" b="1" u="none" strike="noStrike" dirty="0" err="1">
                <a:solidFill>
                  <a:srgbClr val="5E3023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поступления</a:t>
            </a:r>
            <a:endParaRPr lang="en-US" sz="1600" b="1" u="none" strike="noStrike" dirty="0">
              <a:solidFill>
                <a:srgbClr val="5E3023"/>
              </a:solidFill>
              <a:latin typeface="Times New Roman" panose="02020603050405020304" pitchFamily="18" charset="0"/>
              <a:ea typeface="DM Sans Bold"/>
              <a:cs typeface="Times New Roman" panose="02020603050405020304" pitchFamily="18" charset="0"/>
              <a:sym typeface="DM Sans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13128" y="752619"/>
            <a:ext cx="6650214" cy="293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14"/>
              </a:lnSpc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оказывать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квалифицированную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сестринскую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помощь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пациентам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различных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возрастных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групп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осуществлять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уход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наблюдение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за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пациентами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в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соответствии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с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назначениями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врача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стандартами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сестринской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практики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выполнять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лечебно-диагностические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профилактические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процедуры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оказывать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доврачебную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неотложную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медицинскую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помощь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экстренных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состояниях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соблюдать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санитарно-эпидемиологические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нормы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правила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инфекционной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безопасности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медицинской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этики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вести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медицинскую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документацию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использовать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информационные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технологии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в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профессиональной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деятельности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эффективно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взаимодействовать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с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пациентами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их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родственниками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медицинским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персоналом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  <a:p>
            <a:pPr algn="just">
              <a:lnSpc>
                <a:spcPts val="1514"/>
              </a:lnSpc>
            </a:pPr>
            <a:endParaRPr lang="en-US" sz="1415" spc="5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185945" y="9347888"/>
            <a:ext cx="2969123" cy="24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b="1" spc="5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Официальный сайт Университета: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242172" y="9608238"/>
            <a:ext cx="1912896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https://amu.edu.kz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423</Words>
  <Application>Microsoft Office PowerPoint</Application>
  <PresentationFormat>Произвольный</PresentationFormat>
  <Paragraphs>46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Calibri</vt:lpstr>
      <vt:lpstr>Malik Bold</vt:lpstr>
      <vt:lpstr>Zantiqa</vt:lpstr>
      <vt:lpstr>Arial</vt:lpstr>
      <vt:lpstr>Times New Roman</vt:lpstr>
      <vt:lpstr>Canva Sans</vt:lpstr>
      <vt:lpstr>Malik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СД </dc:title>
  <cp:lastModifiedBy>Данагуль Сагындыкова</cp:lastModifiedBy>
  <cp:revision>4</cp:revision>
  <dcterms:created xsi:type="dcterms:W3CDTF">2006-08-16T00:00:00Z</dcterms:created>
  <dcterms:modified xsi:type="dcterms:W3CDTF">2026-05-18T07:19:47Z</dcterms:modified>
  <dc:identifier>DAHJvIQyeLI</dc:identifier>
</cp:coreProperties>
</file>